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73" r:id="rId12"/>
    <p:sldId id="268" r:id="rId13"/>
    <p:sldId id="269" r:id="rId14"/>
    <p:sldId id="270" r:id="rId15"/>
    <p:sldId id="271" r:id="rId16"/>
    <p:sldId id="272" r:id="rId17"/>
    <p:sldId id="276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embeddedFontLst>
    <p:embeddedFont>
      <p:font typeface="等线" panose="02010600030101010101" pitchFamily="2" charset="-122"/>
      <p:regular r:id="rId30"/>
      <p:bold r:id="rId31"/>
    </p:embeddedFont>
    <p:embeddedFont>
      <p:font typeface="方正姚体" panose="02010601030101010101" pitchFamily="2" charset="-122"/>
      <p:regular r:id="rId32"/>
    </p:embeddedFont>
    <p:embeddedFont>
      <p:font typeface="华文仿宋" panose="02010600040101010101" pitchFamily="2" charset="-122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Rockwell" panose="02060603020205020403" pitchFamily="18" charset="0"/>
      <p:regular r:id="rId39"/>
      <p:bold r:id="rId40"/>
      <p:italic r:id="rId41"/>
      <p:boldItalic r:id="rId42"/>
    </p:embeddedFont>
    <p:embeddedFont>
      <p:font typeface="Tw Cen MT" panose="020B0602020104020603" pitchFamily="34" charset="0"/>
      <p:regular r:id="rId43"/>
      <p:bold r:id="rId44"/>
      <p:italic r:id="rId45"/>
      <p:boldItalic r:id="rId46"/>
    </p:embeddedFont>
    <p:embeddedFont>
      <p:font typeface="Wingdings 2" panose="05020102010507070707" pitchFamily="18" charset="2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1680" autoAdjust="0"/>
  </p:normalViewPr>
  <p:slideViewPr>
    <p:cSldViewPr snapToGrid="0">
      <p:cViewPr varScale="1">
        <p:scale>
          <a:sx n="60" d="100"/>
          <a:sy n="60" d="100"/>
        </p:scale>
        <p:origin x="72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7E674-8587-4BAF-BDB9-9330EE728159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83862-9999-4798-B88B-6AC3A5F16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39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统计 多少人学过</a:t>
            </a:r>
            <a:r>
              <a:rPr lang="en-US" altLang="zh-CN" dirty="0"/>
              <a:t>C</a:t>
            </a:r>
            <a:r>
              <a:rPr lang="zh-CN" altLang="en-US" dirty="0"/>
              <a:t>， 多少人学过体系结构， 多少人学过编译原理， 多少人学过操作系统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3862-9999-4798-B88B-6AC3A5F166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25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翻译为二进制、行对应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3862-9999-4798-B88B-6AC3A5F166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31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在硬件上，编程与高级语言不同，为描述性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组合电路：加法器，输入输出一定</a:t>
            </a:r>
            <a:endParaRPr lang="en-US" altLang="zh-CN" dirty="0"/>
          </a:p>
          <a:p>
            <a:r>
              <a:rPr lang="zh-CN" altLang="en-US" dirty="0"/>
              <a:t>时序电路：控制</a:t>
            </a:r>
            <a:r>
              <a:rPr lang="en-US" altLang="zh-CN" dirty="0"/>
              <a:t>LED</a:t>
            </a:r>
            <a:r>
              <a:rPr lang="zh-CN" altLang="en-US" dirty="0"/>
              <a:t>数码管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3862-9999-4798-B88B-6AC3A5F166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85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寄存器（极端情况</a:t>
            </a:r>
            <a:r>
              <a:rPr lang="en-US" altLang="zh-CN" dirty="0"/>
              <a:t>——RAM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线路</a:t>
            </a:r>
            <a:endParaRPr lang="en-US" altLang="zh-CN" dirty="0"/>
          </a:p>
          <a:p>
            <a:r>
              <a:rPr lang="zh-CN" altLang="en-US" dirty="0"/>
              <a:t>门电路，</a:t>
            </a:r>
            <a:r>
              <a:rPr lang="en-US" altLang="zh-CN" dirty="0"/>
              <a:t>EE</a:t>
            </a:r>
          </a:p>
          <a:p>
            <a:r>
              <a:rPr lang="zh-CN" altLang="en-US" dirty="0"/>
              <a:t>时钟，主频，芯片变小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选择器、比较复杂的逻辑</a:t>
            </a:r>
            <a:endParaRPr lang="en-US" altLang="zh-CN" dirty="0"/>
          </a:p>
          <a:p>
            <a:r>
              <a:rPr lang="zh-CN" altLang="en-US" dirty="0"/>
              <a:t>循环？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3862-9999-4798-B88B-6AC3A5F166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82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verilog</a:t>
            </a:r>
            <a:r>
              <a:rPr lang="zh-CN" altLang="en-US" dirty="0"/>
              <a:t>具体代码</a:t>
            </a:r>
            <a:r>
              <a:rPr lang="en-US" altLang="zh-CN" dirty="0"/>
              <a:t>——</a:t>
            </a:r>
            <a:r>
              <a:rPr lang="zh-CN" altLang="en-US" dirty="0"/>
              <a:t>加法器</a:t>
            </a:r>
            <a:endParaRPr lang="en-US" altLang="zh-CN" dirty="0"/>
          </a:p>
          <a:p>
            <a:r>
              <a:rPr lang="zh-CN" altLang="en-US" dirty="0"/>
              <a:t>描述硬件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3862-9999-4798-B88B-6AC3A5F166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77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复用之前的部件（循环展开）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3862-9999-4798-B88B-6AC3A5F166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39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通过这些规则构建一个</a:t>
            </a:r>
            <a:r>
              <a:rPr lang="en-US" altLang="zh-CN" dirty="0"/>
              <a:t>CPU</a:t>
            </a:r>
            <a:r>
              <a:rPr lang="zh-CN" altLang="en-US" dirty="0"/>
              <a:t>来接受刚才的二进制码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RISC vs CISC</a:t>
            </a:r>
          </a:p>
          <a:p>
            <a:pPr marL="171450" indent="-171450">
              <a:buFontTx/>
              <a:buChar char="-"/>
            </a:pPr>
            <a:r>
              <a:rPr lang="zh-CN" altLang="en-US" dirty="0"/>
              <a:t>加速</a:t>
            </a:r>
            <a:r>
              <a:rPr lang="en-US" altLang="zh-CN" dirty="0"/>
              <a:t>——</a:t>
            </a:r>
            <a:r>
              <a:rPr lang="zh-CN" altLang="en-US" dirty="0"/>
              <a:t>流水与</a:t>
            </a:r>
            <a:r>
              <a:rPr lang="en-US" altLang="zh-CN" dirty="0"/>
              <a:t>Hazard</a:t>
            </a:r>
          </a:p>
          <a:p>
            <a:pPr marL="171450" indent="-171450">
              <a:buFontTx/>
              <a:buChar char="-"/>
            </a:pPr>
            <a:r>
              <a:rPr lang="zh-CN" altLang="en-US" dirty="0"/>
              <a:t>访存过慢</a:t>
            </a:r>
            <a:r>
              <a:rPr lang="en-US" altLang="zh-CN" dirty="0"/>
              <a:t>——cache——</a:t>
            </a:r>
            <a:r>
              <a:rPr lang="zh-CN" altLang="en-US" dirty="0"/>
              <a:t>越近越快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总线</a:t>
            </a:r>
            <a:r>
              <a:rPr lang="en-US" altLang="zh-CN" dirty="0"/>
              <a:t>——</a:t>
            </a:r>
            <a:r>
              <a:rPr lang="zh-CN" altLang="en-US" dirty="0"/>
              <a:t>通信中心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3862-9999-4798-B88B-6AC3A5F166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94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回到应用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3862-9999-4798-B88B-6AC3A5F166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38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代码组成程序，程序之间形成关系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3862-9999-4798-B88B-6AC3A5F166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77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为什么要复用</a:t>
            </a:r>
            <a:endParaRPr lang="en-US" altLang="zh-CN" dirty="0"/>
          </a:p>
          <a:p>
            <a:r>
              <a:rPr lang="zh-CN" altLang="en-US" dirty="0"/>
              <a:t>跨进程应用场景：分享到朋友圈</a:t>
            </a:r>
            <a:r>
              <a:rPr lang="en-US" altLang="zh-CN" dirty="0"/>
              <a:t>(intent)</a:t>
            </a:r>
          </a:p>
          <a:p>
            <a:endParaRPr lang="en-US" altLang="zh-CN" dirty="0"/>
          </a:p>
          <a:p>
            <a:r>
              <a:rPr lang="zh-CN" altLang="en-US" dirty="0"/>
              <a:t>通过程序间通信的方式</a:t>
            </a:r>
            <a:endParaRPr lang="en-US" altLang="zh-CN" dirty="0"/>
          </a:p>
          <a:p>
            <a:r>
              <a:rPr lang="zh-CN" altLang="en-US" dirty="0"/>
              <a:t>或动态链接的方式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3862-9999-4798-B88B-6AC3A5F166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25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单道单、单道批处理、多道批处理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多进程、操作系统的魔术，欺骗你让你以为是同一个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展开：时间片、调度、中断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3862-9999-4798-B88B-6AC3A5F166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71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编译型语言，解释型语言，奇怪的</a:t>
            </a:r>
            <a:r>
              <a:rPr lang="en-US" altLang="zh-CN" dirty="0"/>
              <a:t>JIT…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3862-9999-4798-B88B-6AC3A5F166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50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程序自己独立的空间，存放自己的数据（内存而非外存）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编写单个程序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维护多个程序（分页、分段、虚拟化、重定位）</a:t>
            </a:r>
            <a:endParaRPr lang="en-US" altLang="zh-CN" dirty="0"/>
          </a:p>
          <a:p>
            <a:r>
              <a:rPr lang="zh-CN" altLang="en-US" dirty="0"/>
              <a:t>解决方案下一页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3862-9999-4798-B88B-6AC3A5F166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67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操作系统的另一个魔术，欺骗程序让他以为自己是完全的内存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抽象解决问题（效率由专门硬件解决）</a:t>
            </a:r>
            <a:endParaRPr lang="en-US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3862-9999-4798-B88B-6AC3A5F166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63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程序的主要目的</a:t>
            </a:r>
            <a:r>
              <a:rPr lang="en-US" altLang="zh-CN" dirty="0"/>
              <a:t>——</a:t>
            </a:r>
            <a:r>
              <a:rPr lang="zh-CN" altLang="en-US" dirty="0"/>
              <a:t>解决</a:t>
            </a:r>
            <a:r>
              <a:rPr lang="en-US" altLang="zh-CN" dirty="0"/>
              <a:t>I/O</a:t>
            </a:r>
          </a:p>
          <a:p>
            <a:endParaRPr lang="en-US" altLang="zh-CN" dirty="0"/>
          </a:p>
          <a:p>
            <a:r>
              <a:rPr lang="zh-CN" altLang="en-US" dirty="0"/>
              <a:t>驱动程序</a:t>
            </a:r>
            <a:r>
              <a:rPr lang="en-US" altLang="zh-CN" dirty="0"/>
              <a:t>——</a:t>
            </a:r>
            <a:r>
              <a:rPr lang="zh-CN" altLang="en-US" dirty="0"/>
              <a:t>适应新的硬件，遵循通信规范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3862-9999-4798-B88B-6AC3A5F166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68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要想让程序高效的运行，程序之间高效的配合，在程序本身层面上和操作系统层面上 的 算法</a:t>
            </a:r>
            <a:endParaRPr lang="en-US" altLang="zh-CN" dirty="0"/>
          </a:p>
          <a:p>
            <a:r>
              <a:rPr lang="zh-CN" altLang="en-US" dirty="0"/>
              <a:t>融入代码之中，贯穿代码组织</a:t>
            </a:r>
            <a:endParaRPr lang="en-US" altLang="zh-CN" dirty="0"/>
          </a:p>
          <a:p>
            <a:r>
              <a:rPr lang="zh-CN" altLang="en-US" dirty="0"/>
              <a:t>算法之好坏</a:t>
            </a:r>
            <a:r>
              <a:rPr lang="en-US" altLang="zh-CN" dirty="0"/>
              <a:t>——</a:t>
            </a:r>
            <a:r>
              <a:rPr lang="zh-CN" altLang="en-US" dirty="0"/>
              <a:t>复杂度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框架</a:t>
            </a:r>
            <a:r>
              <a:rPr lang="en-US" altLang="zh-CN" dirty="0"/>
              <a:t>——</a:t>
            </a:r>
            <a:r>
              <a:rPr lang="zh-CN" altLang="en-US" dirty="0"/>
              <a:t>不完全在上面：一种设计结构：提升代码复用率，提高维护效率，方便编写代码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服务</a:t>
            </a:r>
            <a:r>
              <a:rPr lang="en-US" altLang="zh-CN" dirty="0"/>
              <a:t>——</a:t>
            </a:r>
            <a:r>
              <a:rPr lang="zh-CN" altLang="en-US" dirty="0"/>
              <a:t>不是新东西，更加抽象：面向用户，面向特定需求，提供解决方案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3862-9999-4798-B88B-6AC3A5F166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95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复述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3862-9999-4798-B88B-6AC3A5F166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67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谢谢大家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3862-9999-4798-B88B-6AC3A5F166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35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顺序、分支、循环</a:t>
            </a:r>
            <a:endParaRPr lang="en-US" altLang="zh-CN" dirty="0"/>
          </a:p>
          <a:p>
            <a:r>
              <a:rPr lang="zh-CN" altLang="en-US" dirty="0"/>
              <a:t>变量定义</a:t>
            </a:r>
            <a:endParaRPr lang="en-US" altLang="zh-CN" dirty="0"/>
          </a:p>
          <a:p>
            <a:r>
              <a:rPr lang="zh-CN" altLang="en-US" dirty="0"/>
              <a:t>数组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可提：强弱类型，</a:t>
            </a:r>
            <a:r>
              <a:rPr lang="en-US" altLang="zh-CN" dirty="0"/>
              <a:t>table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3862-9999-4798-B88B-6AC3A5F166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25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函数应该被称为：功能</a:t>
            </a:r>
            <a:endParaRPr lang="en-US" altLang="zh-CN" dirty="0"/>
          </a:p>
          <a:p>
            <a:r>
              <a:rPr lang="zh-CN" altLang="en-US" dirty="0"/>
              <a:t>调用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OOP</a:t>
            </a:r>
            <a:r>
              <a:rPr lang="zh-CN" altLang="en-US" dirty="0"/>
              <a:t>举例子：动物（多继承卡通片）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面对对象没有扩充表现力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3862-9999-4798-B88B-6AC3A5F166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1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图灵完备，可计算问题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不可计算问题</a:t>
            </a:r>
            <a:r>
              <a:rPr lang="en-US" altLang="zh-CN" dirty="0"/>
              <a:t>——</a:t>
            </a:r>
            <a:r>
              <a:rPr lang="zh-CN" altLang="en-US" dirty="0"/>
              <a:t>停机</a:t>
            </a:r>
            <a:endParaRPr lang="en-US" altLang="zh-CN" dirty="0"/>
          </a:p>
          <a:p>
            <a:r>
              <a:rPr lang="zh-CN" altLang="en-US" dirty="0"/>
              <a:t>不图灵完备</a:t>
            </a:r>
            <a:r>
              <a:rPr lang="en-US" altLang="zh-CN" dirty="0"/>
              <a:t>——DFA</a:t>
            </a:r>
          </a:p>
          <a:p>
            <a:endParaRPr lang="en-US" altLang="zh-CN" dirty="0"/>
          </a:p>
          <a:p>
            <a:r>
              <a:rPr lang="en-US" altLang="zh-CN" dirty="0"/>
              <a:t>M=(S,ℇ,</a:t>
            </a:r>
            <a:r>
              <a:rPr lang="el-GR" altLang="zh-CN" dirty="0"/>
              <a:t>Γ,δ,</a:t>
            </a:r>
            <a:r>
              <a:rPr lang="en-US" altLang="zh-CN" dirty="0"/>
              <a:t>q_0,b,F)</a:t>
            </a:r>
          </a:p>
          <a:p>
            <a:r>
              <a:rPr lang="en-US" altLang="zh-CN" dirty="0"/>
              <a:t>S: set of states</a:t>
            </a:r>
          </a:p>
          <a:p>
            <a:r>
              <a:rPr lang="en-US" altLang="zh-CN" dirty="0"/>
              <a:t>ℇ: input alphabet</a:t>
            </a:r>
          </a:p>
          <a:p>
            <a:r>
              <a:rPr lang="el-GR" altLang="zh-CN" dirty="0"/>
              <a:t>Γ: </a:t>
            </a:r>
            <a:r>
              <a:rPr lang="en-US" altLang="zh-CN" dirty="0"/>
              <a:t>total alphabet</a:t>
            </a:r>
          </a:p>
          <a:p>
            <a:r>
              <a:rPr lang="el-GR" altLang="zh-CN" dirty="0"/>
              <a:t>δ: </a:t>
            </a:r>
            <a:r>
              <a:rPr lang="en-US" altLang="zh-CN" dirty="0"/>
              <a:t>move function</a:t>
            </a:r>
          </a:p>
          <a:p>
            <a:r>
              <a:rPr lang="en-US" altLang="zh-CN" dirty="0"/>
              <a:t>q_0: start state</a:t>
            </a:r>
          </a:p>
          <a:p>
            <a:r>
              <a:rPr lang="en-US" altLang="zh-CN" dirty="0"/>
              <a:t>b: blank</a:t>
            </a:r>
          </a:p>
          <a:p>
            <a:r>
              <a:rPr lang="en-US" altLang="zh-CN" dirty="0"/>
              <a:t>F: accepting states</a:t>
            </a:r>
          </a:p>
          <a:p>
            <a:endParaRPr lang="en-US" altLang="zh-CN" dirty="0"/>
          </a:p>
          <a:p>
            <a:r>
              <a:rPr lang="zh-CN" altLang="en-US" dirty="0"/>
              <a:t>但是涉及到一些具体的，比如显卡、声卡、网络等等</a:t>
            </a:r>
            <a:r>
              <a:rPr lang="en-US" altLang="zh-CN" dirty="0"/>
              <a:t>…</a:t>
            </a:r>
            <a:r>
              <a:rPr lang="zh-CN" altLang="en-US" dirty="0"/>
              <a:t>具体处理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3862-9999-4798-B88B-6AC3A5F166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60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翻译过程，以</a:t>
            </a:r>
            <a:r>
              <a:rPr lang="en-US" altLang="zh-CN" dirty="0" err="1"/>
              <a:t>nasm</a:t>
            </a:r>
            <a:r>
              <a:rPr lang="zh-CN" altLang="en-US" dirty="0"/>
              <a:t>为例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3862-9999-4798-B88B-6AC3A5F166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36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控制流的操纵通过</a:t>
            </a:r>
            <a:r>
              <a:rPr lang="en-US" altLang="zh-CN" dirty="0" err="1"/>
              <a:t>jmp</a:t>
            </a:r>
            <a:r>
              <a:rPr lang="zh-CN" altLang="en-US" dirty="0"/>
              <a:t>和</a:t>
            </a:r>
            <a:r>
              <a:rPr lang="en-US" altLang="zh-CN" dirty="0"/>
              <a:t>call</a:t>
            </a:r>
            <a:r>
              <a:rPr lang="zh-CN" altLang="en-US" dirty="0"/>
              <a:t>实现</a:t>
            </a:r>
            <a:endParaRPr lang="en-US" altLang="zh-CN" dirty="0"/>
          </a:p>
          <a:p>
            <a:r>
              <a:rPr lang="zh-CN" altLang="en-US" dirty="0"/>
              <a:t>变量变为 内存和寄存器</a:t>
            </a:r>
            <a:endParaRPr lang="en-US" altLang="zh-CN" dirty="0"/>
          </a:p>
          <a:p>
            <a:r>
              <a:rPr lang="zh-CN" altLang="en-US" dirty="0"/>
              <a:t>不再有数组的概念（变为了连续的内存）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标签的位置</a:t>
            </a:r>
            <a:endParaRPr lang="en-US" altLang="zh-CN" dirty="0"/>
          </a:p>
          <a:p>
            <a:r>
              <a:rPr lang="zh-CN" altLang="en-US" dirty="0"/>
              <a:t>上下颠倒的方向</a:t>
            </a:r>
            <a:endParaRPr lang="en-US" altLang="zh-CN" dirty="0"/>
          </a:p>
          <a:p>
            <a:r>
              <a:rPr lang="zh-CN" altLang="en-US" dirty="0"/>
              <a:t>选择器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3862-9999-4798-B88B-6AC3A5F166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函数的概念</a:t>
            </a:r>
            <a:r>
              <a:rPr lang="en-US" altLang="zh-CN" dirty="0"/>
              <a:t>——</a:t>
            </a:r>
            <a:r>
              <a:rPr lang="zh-CN" altLang="en-US" dirty="0"/>
              <a:t>调用规则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3862-9999-4798-B88B-6AC3A5F166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48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两支分叉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83862-9999-4798-B88B-6AC3A5F166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72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C23A9-AB31-4527-85CF-B382D7DDC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60C6F22-446D-4CF5-A1A2-1F97EC4E0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09F0E7-DC86-4519-B37E-141D246F18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DCAEEC-71A9-4484-B921-4840E089C85D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4285BB-FA2E-4616-8724-D93B1548B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F235EA-7914-4B7A-B958-C775CE0E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6C331C-6D75-4BD6-B960-7952998BD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0916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30782-74B4-4363-B81B-C6A7CEEA0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9C0472-A959-40EF-B4F9-22A20E860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59B173-08A3-4DCA-A3F0-284FC098E3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DCAEEC-71A9-4484-B921-4840E089C85D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791C30-B103-4178-A1D4-3AA808B9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9BDB32-5B48-4EDF-A10A-4F8C096AC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6C331C-6D75-4BD6-B960-7952998BD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90574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C220FDD-8E85-46E0-9646-F124C28E9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1DECC63-AAB3-4F3F-BFA0-2CBA4D422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943B4E-8793-466D-B33A-7D8AB168EA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DCAEEC-71A9-4484-B921-4840E089C85D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B32BA3-1D39-4143-AE6F-DB9158AB8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E8C5E0-55F9-4F0E-BB72-30705280F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6C331C-6D75-4BD6-B960-7952998BD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85569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FAE3E-8BE6-4496-82DB-01E793C0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049A2E-C435-43AF-945C-BC3017B1E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FA832B-C2FC-4ABC-AFB8-9A8757731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DCAEEC-71A9-4484-B921-4840E089C85D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1B1288-0E15-4D18-93BA-74C30DE1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3CFA67-0BE7-4FB9-981A-7E00CD6C1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6C331C-6D75-4BD6-B960-7952998BD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57553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F6F37-E49A-43FB-8D31-E4459CAC9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496DFA-ABE9-4592-98D3-2988AC402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E4C1D5-1EEC-4A52-9786-80C40A7D9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DCAEEC-71A9-4484-B921-4840E089C85D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067113-725D-4BA7-BB6A-2F78D3029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1D1363-DB46-4B72-A1EA-8E04BC4F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6C331C-6D75-4BD6-B960-7952998BD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66274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8A31A6-B129-4B23-B388-C1A0FC1F3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357286-DC8A-45A4-8B8F-21E9A54FF6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B82615-9B61-4D4B-9F74-4ECEB128F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63E3-D4A0-4714-B656-802E94BA98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DCAEEC-71A9-4484-B921-4840E089C85D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EEE769-F946-4346-AD96-90BBB4948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0FFB16-C649-4E40-88F0-A260490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6C331C-6D75-4BD6-B960-7952998BD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15184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AD5D2-3E9D-4D7B-B0CD-AAC3C14A3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DDCE00-686E-4837-BB8E-089B935EE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4C4217-C8F0-44DE-ADCF-9E28B05E9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C7A176-7C04-40A2-9D0D-1BE4A4137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8878913-E1C8-4372-BE22-2DCC5E0995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4EDAD6B-6F07-4566-BD41-42252ECB54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DCAEEC-71A9-4484-B921-4840E089C85D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83117A-9348-4788-9586-AD8259DBE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9FEDBE7-6616-427B-93D0-68603D04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6C331C-6D75-4BD6-B960-7952998BD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26653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325B3A-6522-4B7B-9466-0E43898B1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2BD6A81-3B7D-4EE8-A37D-AC03B59F2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DCAEEC-71A9-4484-B921-4840E089C85D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84EE13-4C05-4006-A4BE-C1C4C05D1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F06C2B-7DBF-4DFC-84B3-FA6810FDB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6C331C-6D75-4BD6-B960-7952998BD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1786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83F0E7A-5845-4430-A5F5-B840736A8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DCAEEC-71A9-4484-B921-4840E089C85D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43BF40D-53CC-40A4-8D83-EE5704017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2AEFFA-5F12-454F-98BD-2DB59259F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6C331C-6D75-4BD6-B960-7952998BD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58299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41FB4-E486-44F5-ADED-19889F561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000348-1F6B-472B-A56D-B18CE7B49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C34F8D-E672-452F-ADE3-84DD486F2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D48E9C-A4D4-4FD2-A027-0944AB819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DCAEEC-71A9-4484-B921-4840E089C85D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136B12-925E-4915-8D1D-2F0F27483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A8C7E9-98E8-4FB5-96B4-598FAFAF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6C331C-6D75-4BD6-B960-7952998BD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97983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85375D-1E3E-42DB-B5A6-87E12D4EC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EBD200E-4056-43E1-A1FD-C720EA2FEB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3EB259-9C1B-438E-B4F2-6332B83F4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637FB3-59C1-4B42-A63D-26B4C80E0A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DCAEEC-71A9-4484-B921-4840E089C85D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386EE4-1A93-47E7-AAB4-4553D608D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6C53F9-320F-4994-8AC9-2794E43F8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6C331C-6D75-4BD6-B960-7952998BD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82075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3BAFD62-0014-472F-BF0C-50DC3B5C97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32656" t="10833" r="33437" b="33237"/>
          <a:stretch/>
        </p:blipFill>
        <p:spPr>
          <a:xfrm>
            <a:off x="9725025" y="133350"/>
            <a:ext cx="2466975" cy="228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77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microsoft.com/office/2007/relationships/hdphoto" Target="../media/hdphoto4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microsoft.com/office/2007/relationships/hdphoto" Target="../media/hdphoto4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1BD8F-8F3D-4B45-97B3-D2D709FC7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6830" y="4630723"/>
            <a:ext cx="7116661" cy="920692"/>
          </a:xfrm>
        </p:spPr>
        <p:txBody>
          <a:bodyPr/>
          <a:lstStyle/>
          <a:p>
            <a:r>
              <a:rPr lang="zh-CN" altLang="en-US" dirty="0"/>
              <a:t>计算机工作原理漫谈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E23CF9-2531-42DB-AF8F-C4B31A4E7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6830" y="5732842"/>
            <a:ext cx="6084187" cy="458234"/>
          </a:xfrm>
        </p:spPr>
        <p:txBody>
          <a:bodyPr/>
          <a:lstStyle/>
          <a:p>
            <a:r>
              <a:rPr lang="zh-CN" altLang="en-US" dirty="0"/>
              <a:t>上海交通大学</a:t>
            </a:r>
            <a:r>
              <a:rPr lang="en-US" altLang="zh-CN" dirty="0"/>
              <a:t> </a:t>
            </a:r>
            <a:r>
              <a:rPr lang="zh-CN" altLang="en-US" dirty="0"/>
              <a:t>刘啸远 </a:t>
            </a:r>
            <a:r>
              <a:rPr lang="en-US" altLang="zh-CN" dirty="0"/>
              <a:t>lxy9843@sjtu.edu.cn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A34A23-186B-444C-A714-56B1946D7987}"/>
              </a:ext>
            </a:extLst>
          </p:cNvPr>
          <p:cNvSpPr/>
          <p:nvPr/>
        </p:nvSpPr>
        <p:spPr>
          <a:xfrm>
            <a:off x="956345" y="4714613"/>
            <a:ext cx="84618" cy="14009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EF4D7D-87AF-4E3D-B100-EAAAD0B15AE6}"/>
              </a:ext>
            </a:extLst>
          </p:cNvPr>
          <p:cNvSpPr/>
          <p:nvPr/>
        </p:nvSpPr>
        <p:spPr>
          <a:xfrm flipH="1">
            <a:off x="874972" y="4714612"/>
            <a:ext cx="45719" cy="14009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615841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BC7585-30A2-464A-8318-41A4EBD55FBC}"/>
              </a:ext>
            </a:extLst>
          </p:cNvPr>
          <p:cNvSpPr/>
          <p:nvPr/>
        </p:nvSpPr>
        <p:spPr>
          <a:xfrm flipV="1">
            <a:off x="9840741" y="6127667"/>
            <a:ext cx="2351260" cy="730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646BC30F-6014-45E9-A5B4-3C916592887B}"/>
              </a:ext>
            </a:extLst>
          </p:cNvPr>
          <p:cNvSpPr txBox="1">
            <a:spLocks/>
          </p:cNvSpPr>
          <p:nvPr/>
        </p:nvSpPr>
        <p:spPr>
          <a:xfrm>
            <a:off x="2834979" y="6257670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>
                <a:solidFill>
                  <a:schemeClr val="bg1"/>
                </a:solidFill>
              </a:rPr>
              <a:t>汇编语言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22F435-2BE3-4273-99BE-8BD050B6E92B}"/>
              </a:ext>
            </a:extLst>
          </p:cNvPr>
          <p:cNvSpPr/>
          <p:nvPr/>
        </p:nvSpPr>
        <p:spPr>
          <a:xfrm flipV="1">
            <a:off x="9840740" y="5985576"/>
            <a:ext cx="2351260" cy="77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68177F-10B7-4622-B3E5-34A8051EDAA3}"/>
              </a:ext>
            </a:extLst>
          </p:cNvPr>
          <p:cNvSpPr/>
          <p:nvPr/>
        </p:nvSpPr>
        <p:spPr>
          <a:xfrm flipV="1">
            <a:off x="0" y="-22152"/>
            <a:ext cx="12192001" cy="2654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副标题 2">
            <a:extLst>
              <a:ext uri="{FF2B5EF4-FFF2-40B4-BE49-F238E27FC236}">
                <a16:creationId xmlns:a16="http://schemas.microsoft.com/office/drawing/2014/main" id="{4F74ED9E-8AA0-46DE-817A-8EDA6C2257FF}"/>
              </a:ext>
            </a:extLst>
          </p:cNvPr>
          <p:cNvSpPr txBox="1">
            <a:spLocks/>
          </p:cNvSpPr>
          <p:nvPr/>
        </p:nvSpPr>
        <p:spPr>
          <a:xfrm>
            <a:off x="2542743" y="2900264"/>
            <a:ext cx="9120250" cy="38156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700"/>
              </a:lnSpc>
              <a:buNone/>
            </a:pPr>
            <a:r>
              <a:rPr lang="en-US" altLang="zh-CN" sz="1200" dirty="0" err="1">
                <a:latin typeface="OCR A Std" panose="020F0609000104060307" pitchFamily="49" charset="0"/>
              </a:rPr>
              <a:t>puts@plt</a:t>
            </a:r>
            <a:r>
              <a:rPr lang="en-US" altLang="zh-CN" sz="1200" dirty="0">
                <a:latin typeface="OCR A Std" panose="020F0609000104060307" pitchFamily="49" charset="0"/>
              </a:rPr>
              <a:t>: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jmp</a:t>
            </a:r>
            <a:r>
              <a:rPr lang="en-US" altLang="zh-CN" sz="1200" dirty="0">
                <a:latin typeface="OCR A Std" panose="020F0609000104060307" pitchFamily="49" charset="0"/>
              </a:rPr>
              <a:t>    QWORD PTR [rip+0x200bf2]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push   0x0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jmp</a:t>
            </a:r>
            <a:r>
              <a:rPr lang="en-US" altLang="zh-CN" sz="1200" dirty="0">
                <a:latin typeface="OCR A Std" panose="020F0609000104060307" pitchFamily="49" charset="0"/>
              </a:rPr>
              <a:t>    400410 &lt;.</a:t>
            </a:r>
            <a:r>
              <a:rPr lang="en-US" altLang="zh-CN" sz="1200" dirty="0" err="1">
                <a:latin typeface="OCR A Std" panose="020F0609000104060307" pitchFamily="49" charset="0"/>
              </a:rPr>
              <a:t>plt</a:t>
            </a:r>
            <a:r>
              <a:rPr lang="en-US" altLang="zh-CN" sz="1200" dirty="0">
                <a:latin typeface="OCR A Std" panose="020F0609000104060307" pitchFamily="49" charset="0"/>
              </a:rPr>
              <a:t>&gt;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_</a:t>
            </a:r>
            <a:r>
              <a:rPr lang="en-US" altLang="zh-CN" sz="1200" dirty="0" err="1">
                <a:latin typeface="OCR A Std" panose="020F0609000104060307" pitchFamily="49" charset="0"/>
              </a:rPr>
              <a:t>dl_relocate_static_pie</a:t>
            </a:r>
            <a:r>
              <a:rPr lang="en-US" altLang="zh-CN" sz="1200" dirty="0">
                <a:latin typeface="OCR A Std" panose="020F0609000104060307" pitchFamily="49" charset="0"/>
              </a:rPr>
              <a:t>: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repz</a:t>
            </a:r>
            <a:r>
              <a:rPr lang="en-US" altLang="zh-CN" sz="1200" dirty="0">
                <a:latin typeface="OCR A Std" panose="020F0609000104060307" pitchFamily="49" charset="0"/>
              </a:rPr>
              <a:t> ret 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nop</a:t>
            </a:r>
            <a:r>
              <a:rPr lang="en-US" altLang="zh-CN" sz="1200" dirty="0">
                <a:latin typeface="OCR A Std" panose="020F0609000104060307" pitchFamily="49" charset="0"/>
              </a:rPr>
              <a:t>    WORD PTR cs:[</a:t>
            </a:r>
            <a:r>
              <a:rPr lang="en-US" altLang="zh-CN" sz="1200" dirty="0" err="1">
                <a:latin typeface="OCR A Std" panose="020F0609000104060307" pitchFamily="49" charset="0"/>
              </a:rPr>
              <a:t>rax+rax</a:t>
            </a:r>
            <a:r>
              <a:rPr lang="en-US" altLang="zh-CN" sz="1200" dirty="0">
                <a:latin typeface="OCR A Std" panose="020F0609000104060307" pitchFamily="49" charset="0"/>
              </a:rPr>
              <a:t>*1+0x0]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nop</a:t>
            </a:r>
            <a:r>
              <a:rPr lang="en-US" altLang="zh-CN" sz="1200" dirty="0">
                <a:latin typeface="OCR A Std" panose="020F0609000104060307" pitchFamily="49" charset="0"/>
              </a:rPr>
              <a:t>    DWORD PTR [rax+0x0]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main: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OCR A Std" panose="020F0609000104060307" pitchFamily="49" charset="0"/>
              </a:rPr>
              <a:t>push   </a:t>
            </a:r>
            <a:r>
              <a:rPr lang="en-US" altLang="zh-CN" sz="1200" dirty="0" err="1">
                <a:solidFill>
                  <a:schemeClr val="accent6"/>
                </a:solidFill>
                <a:latin typeface="OCR A Std" panose="020F0609000104060307" pitchFamily="49" charset="0"/>
              </a:rPr>
              <a:t>rbp</a:t>
            </a:r>
            <a:endParaRPr lang="en-US" altLang="zh-CN" sz="1200" dirty="0">
              <a:solidFill>
                <a:schemeClr val="accent6"/>
              </a:solidFill>
              <a:latin typeface="OCR A Std" panose="020F0609000104060307" pitchFamily="49" charset="0"/>
            </a:endParaRP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solidFill>
                  <a:schemeClr val="accent6"/>
                </a:solidFill>
                <a:latin typeface="OCR A Std" panose="020F0609000104060307" pitchFamily="49" charset="0"/>
              </a:rPr>
              <a:t> mov    </a:t>
            </a:r>
            <a:r>
              <a:rPr lang="en-US" altLang="zh-CN" sz="1200" dirty="0" err="1">
                <a:solidFill>
                  <a:schemeClr val="accent6"/>
                </a:solidFill>
                <a:latin typeface="OCR A Std" panose="020F0609000104060307" pitchFamily="49" charset="0"/>
              </a:rPr>
              <a:t>rbp,rsp</a:t>
            </a:r>
            <a:endParaRPr lang="en-US" altLang="zh-CN" sz="1200" dirty="0">
              <a:solidFill>
                <a:schemeClr val="accent6"/>
              </a:solidFill>
              <a:latin typeface="OCR A Std" panose="020F0609000104060307" pitchFamily="49" charset="0"/>
            </a:endParaRP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solidFill>
                  <a:schemeClr val="accent6"/>
                </a:solidFill>
                <a:latin typeface="OCR A Std" panose="020F0609000104060307" pitchFamily="49" charset="0"/>
              </a:rPr>
              <a:t> mov    edi,0x4005b4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call   400420 &lt;</a:t>
            </a:r>
            <a:r>
              <a:rPr lang="en-US" altLang="zh-CN" sz="1200" dirty="0" err="1">
                <a:latin typeface="OCR A Std" panose="020F0609000104060307" pitchFamily="49" charset="0"/>
              </a:rPr>
              <a:t>puts@plt</a:t>
            </a:r>
            <a:r>
              <a:rPr lang="en-US" altLang="zh-CN" sz="1200" dirty="0">
                <a:latin typeface="OCR A Std" panose="020F0609000104060307" pitchFamily="49" charset="0"/>
              </a:rPr>
              <a:t>&gt;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OCR A Std" panose="020F0609000104060307" pitchFamily="49" charset="0"/>
              </a:rPr>
              <a:t>mov    eax,0x0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solidFill>
                  <a:schemeClr val="accent6"/>
                </a:solidFill>
                <a:latin typeface="OCR A Std" panose="020F0609000104060307" pitchFamily="49" charset="0"/>
              </a:rPr>
              <a:t> pop    </a:t>
            </a:r>
            <a:r>
              <a:rPr lang="en-US" altLang="zh-CN" sz="1200" dirty="0" err="1">
                <a:solidFill>
                  <a:schemeClr val="accent6"/>
                </a:solidFill>
                <a:latin typeface="OCR A Std" panose="020F0609000104060307" pitchFamily="49" charset="0"/>
              </a:rPr>
              <a:t>rbp</a:t>
            </a:r>
            <a:endParaRPr lang="en-US" altLang="zh-CN" sz="1200" dirty="0">
              <a:solidFill>
                <a:schemeClr val="accent6"/>
              </a:solidFill>
              <a:latin typeface="OCR A Std" panose="020F0609000104060307" pitchFamily="49" charset="0"/>
            </a:endParaRP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ret    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nop</a:t>
            </a:r>
            <a:r>
              <a:rPr lang="en-US" altLang="zh-CN" sz="1200" dirty="0">
                <a:latin typeface="OCR A Std" panose="020F0609000104060307" pitchFamily="49" charset="0"/>
              </a:rPr>
              <a:t>    WORD PTR [</a:t>
            </a:r>
            <a:r>
              <a:rPr lang="en-US" altLang="zh-CN" sz="1200" dirty="0" err="1">
                <a:latin typeface="OCR A Std" panose="020F0609000104060307" pitchFamily="49" charset="0"/>
              </a:rPr>
              <a:t>rax+rax</a:t>
            </a:r>
            <a:r>
              <a:rPr lang="en-US" altLang="zh-CN" sz="1200" dirty="0">
                <a:latin typeface="OCR A Std" panose="020F0609000104060307" pitchFamily="49" charset="0"/>
              </a:rPr>
              <a:t>*1+0x0]</a:t>
            </a:r>
            <a:endParaRPr lang="en-US" sz="1200" dirty="0">
              <a:latin typeface="OCR A Std" panose="020F0609000104060307" pitchFamily="49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713FFF4F-7016-42AF-AF35-ADCF702442CA}"/>
              </a:ext>
            </a:extLst>
          </p:cNvPr>
          <p:cNvSpPr txBox="1">
            <a:spLocks/>
          </p:cNvSpPr>
          <p:nvPr/>
        </p:nvSpPr>
        <p:spPr>
          <a:xfrm>
            <a:off x="3031532" y="3335149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13" name="副标题 2">
            <a:extLst>
              <a:ext uri="{FF2B5EF4-FFF2-40B4-BE49-F238E27FC236}">
                <a16:creationId xmlns:a16="http://schemas.microsoft.com/office/drawing/2014/main" id="{F364320A-FF99-4D66-A46E-909B2A77E7CF}"/>
              </a:ext>
            </a:extLst>
          </p:cNvPr>
          <p:cNvSpPr txBox="1">
            <a:spLocks/>
          </p:cNvSpPr>
          <p:nvPr/>
        </p:nvSpPr>
        <p:spPr>
          <a:xfrm>
            <a:off x="3031532" y="2888642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dirty="0"/>
              <a:t>Function/</a:t>
            </a:r>
            <a:r>
              <a:rPr lang="en-US" altLang="zh-CN" strike="sngStrike" dirty="0"/>
              <a:t>Object</a:t>
            </a:r>
            <a:endParaRPr lang="en-US" strike="sngStrike" dirty="0"/>
          </a:p>
        </p:txBody>
      </p:sp>
      <p:sp>
        <p:nvSpPr>
          <p:cNvPr id="18" name="副标题 2">
            <a:extLst>
              <a:ext uri="{FF2B5EF4-FFF2-40B4-BE49-F238E27FC236}">
                <a16:creationId xmlns:a16="http://schemas.microsoft.com/office/drawing/2014/main" id="{E795B7A9-35A4-4A94-B3E1-8D67E5C737A4}"/>
              </a:ext>
            </a:extLst>
          </p:cNvPr>
          <p:cNvSpPr txBox="1">
            <a:spLocks/>
          </p:cNvSpPr>
          <p:nvPr/>
        </p:nvSpPr>
        <p:spPr>
          <a:xfrm>
            <a:off x="1770768" y="3487549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chemeClr val="accent6"/>
                </a:solidFill>
              </a:rPr>
              <a:t>Call label &amp; </a:t>
            </a:r>
            <a:r>
              <a:rPr lang="en-US" dirty="0" err="1">
                <a:solidFill>
                  <a:schemeClr val="accent6"/>
                </a:solidFill>
              </a:rPr>
              <a:t>decl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078378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BC7585-30A2-464A-8318-41A4EBD55FBC}"/>
              </a:ext>
            </a:extLst>
          </p:cNvPr>
          <p:cNvSpPr/>
          <p:nvPr/>
        </p:nvSpPr>
        <p:spPr>
          <a:xfrm flipV="1">
            <a:off x="4849641" y="130138"/>
            <a:ext cx="2351260" cy="730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646BC30F-6014-45E9-A5B4-3C916592887B}"/>
              </a:ext>
            </a:extLst>
          </p:cNvPr>
          <p:cNvSpPr txBox="1">
            <a:spLocks/>
          </p:cNvSpPr>
          <p:nvPr/>
        </p:nvSpPr>
        <p:spPr>
          <a:xfrm>
            <a:off x="4849639" y="260141"/>
            <a:ext cx="1822253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>
                <a:solidFill>
                  <a:schemeClr val="bg1"/>
                </a:solidFill>
              </a:rPr>
              <a:t>汇编语言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22F435-2BE3-4273-99BE-8BD050B6E92B}"/>
              </a:ext>
            </a:extLst>
          </p:cNvPr>
          <p:cNvSpPr/>
          <p:nvPr/>
        </p:nvSpPr>
        <p:spPr>
          <a:xfrm flipV="1">
            <a:off x="4849640" y="-11953"/>
            <a:ext cx="2351260" cy="77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副标题 2">
            <a:extLst>
              <a:ext uri="{FF2B5EF4-FFF2-40B4-BE49-F238E27FC236}">
                <a16:creationId xmlns:a16="http://schemas.microsoft.com/office/drawing/2014/main" id="{4F74ED9E-8AA0-46DE-817A-8EDA6C2257FF}"/>
              </a:ext>
            </a:extLst>
          </p:cNvPr>
          <p:cNvSpPr txBox="1">
            <a:spLocks/>
          </p:cNvSpPr>
          <p:nvPr/>
        </p:nvSpPr>
        <p:spPr>
          <a:xfrm>
            <a:off x="4124090" y="1173064"/>
            <a:ext cx="9120250" cy="38156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700"/>
              </a:lnSpc>
              <a:buNone/>
            </a:pPr>
            <a:r>
              <a:rPr lang="en-US" altLang="zh-CN" sz="1200" dirty="0" err="1">
                <a:latin typeface="OCR A Std" panose="020F0609000104060307" pitchFamily="49" charset="0"/>
              </a:rPr>
              <a:t>puts@plt</a:t>
            </a:r>
            <a:r>
              <a:rPr lang="en-US" altLang="zh-CN" sz="1200" dirty="0">
                <a:latin typeface="OCR A Std" panose="020F0609000104060307" pitchFamily="49" charset="0"/>
              </a:rPr>
              <a:t>: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jmp</a:t>
            </a:r>
            <a:r>
              <a:rPr lang="en-US" altLang="zh-CN" sz="1200" dirty="0">
                <a:latin typeface="OCR A Std" panose="020F0609000104060307" pitchFamily="49" charset="0"/>
              </a:rPr>
              <a:t>    QWORD PTR [rip+0x200bf2]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push   0x0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jmp</a:t>
            </a:r>
            <a:r>
              <a:rPr lang="en-US" altLang="zh-CN" sz="1200" dirty="0">
                <a:latin typeface="OCR A Std" panose="020F0609000104060307" pitchFamily="49" charset="0"/>
              </a:rPr>
              <a:t>    400410 &lt;.</a:t>
            </a:r>
            <a:r>
              <a:rPr lang="en-US" altLang="zh-CN" sz="1200" dirty="0" err="1">
                <a:latin typeface="OCR A Std" panose="020F0609000104060307" pitchFamily="49" charset="0"/>
              </a:rPr>
              <a:t>plt</a:t>
            </a:r>
            <a:r>
              <a:rPr lang="en-US" altLang="zh-CN" sz="1200" dirty="0">
                <a:latin typeface="OCR A Std" panose="020F0609000104060307" pitchFamily="49" charset="0"/>
              </a:rPr>
              <a:t>&gt;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_</a:t>
            </a:r>
            <a:r>
              <a:rPr lang="en-US" altLang="zh-CN" sz="1200" dirty="0" err="1">
                <a:latin typeface="OCR A Std" panose="020F0609000104060307" pitchFamily="49" charset="0"/>
              </a:rPr>
              <a:t>dl_relocate_static_pie</a:t>
            </a:r>
            <a:r>
              <a:rPr lang="en-US" altLang="zh-CN" sz="1200" dirty="0">
                <a:latin typeface="OCR A Std" panose="020F0609000104060307" pitchFamily="49" charset="0"/>
              </a:rPr>
              <a:t>: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repz</a:t>
            </a:r>
            <a:r>
              <a:rPr lang="en-US" altLang="zh-CN" sz="1200" dirty="0">
                <a:latin typeface="OCR A Std" panose="020F0609000104060307" pitchFamily="49" charset="0"/>
              </a:rPr>
              <a:t> ret 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nop</a:t>
            </a:r>
            <a:r>
              <a:rPr lang="en-US" altLang="zh-CN" sz="1200" dirty="0">
                <a:latin typeface="OCR A Std" panose="020F0609000104060307" pitchFamily="49" charset="0"/>
              </a:rPr>
              <a:t>    WORD PTR cs:[</a:t>
            </a:r>
            <a:r>
              <a:rPr lang="en-US" altLang="zh-CN" sz="1200" dirty="0" err="1">
                <a:latin typeface="OCR A Std" panose="020F0609000104060307" pitchFamily="49" charset="0"/>
              </a:rPr>
              <a:t>rax+rax</a:t>
            </a:r>
            <a:r>
              <a:rPr lang="en-US" altLang="zh-CN" sz="1200" dirty="0">
                <a:latin typeface="OCR A Std" panose="020F0609000104060307" pitchFamily="49" charset="0"/>
              </a:rPr>
              <a:t>*1+0x0]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nop</a:t>
            </a:r>
            <a:r>
              <a:rPr lang="en-US" altLang="zh-CN" sz="1200" dirty="0">
                <a:latin typeface="OCR A Std" panose="020F0609000104060307" pitchFamily="49" charset="0"/>
              </a:rPr>
              <a:t>    DWORD PTR [rax+0x0]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main: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push   </a:t>
            </a:r>
            <a:r>
              <a:rPr lang="en-US" altLang="zh-CN" sz="1200" dirty="0" err="1">
                <a:latin typeface="OCR A Std" panose="020F0609000104060307" pitchFamily="49" charset="0"/>
              </a:rPr>
              <a:t>rbp</a:t>
            </a:r>
            <a:endParaRPr lang="en-US" altLang="zh-CN" sz="1200" dirty="0">
              <a:latin typeface="OCR A Std" panose="020F0609000104060307" pitchFamily="49" charset="0"/>
            </a:endParaRP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mov    </a:t>
            </a:r>
            <a:r>
              <a:rPr lang="en-US" altLang="zh-CN" sz="1200" dirty="0" err="1">
                <a:latin typeface="OCR A Std" panose="020F0609000104060307" pitchFamily="49" charset="0"/>
              </a:rPr>
              <a:t>rbp,rsp</a:t>
            </a:r>
            <a:endParaRPr lang="en-US" altLang="zh-CN" sz="1200" dirty="0">
              <a:latin typeface="OCR A Std" panose="020F0609000104060307" pitchFamily="49" charset="0"/>
            </a:endParaRP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mov    edi,0x4005b4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call   400420 &lt;</a:t>
            </a:r>
            <a:r>
              <a:rPr lang="en-US" altLang="zh-CN" sz="1200" dirty="0" err="1">
                <a:latin typeface="OCR A Std" panose="020F0609000104060307" pitchFamily="49" charset="0"/>
              </a:rPr>
              <a:t>puts@plt</a:t>
            </a:r>
            <a:r>
              <a:rPr lang="en-US" altLang="zh-CN" sz="1200" dirty="0">
                <a:latin typeface="OCR A Std" panose="020F0609000104060307" pitchFamily="49" charset="0"/>
              </a:rPr>
              <a:t>&gt;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mov    eax,0x0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pop    </a:t>
            </a:r>
            <a:r>
              <a:rPr lang="en-US" altLang="zh-CN" sz="1200" dirty="0" err="1">
                <a:latin typeface="OCR A Std" panose="020F0609000104060307" pitchFamily="49" charset="0"/>
              </a:rPr>
              <a:t>rbp</a:t>
            </a:r>
            <a:endParaRPr lang="en-US" altLang="zh-CN" sz="1200" dirty="0">
              <a:latin typeface="OCR A Std" panose="020F0609000104060307" pitchFamily="49" charset="0"/>
            </a:endParaRP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ret    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nop</a:t>
            </a:r>
            <a:r>
              <a:rPr lang="en-US" altLang="zh-CN" sz="1200" dirty="0">
                <a:latin typeface="OCR A Std" panose="020F0609000104060307" pitchFamily="49" charset="0"/>
              </a:rPr>
              <a:t>    WORD PTR [</a:t>
            </a:r>
            <a:r>
              <a:rPr lang="en-US" altLang="zh-CN" sz="1200" dirty="0" err="1">
                <a:latin typeface="OCR A Std" panose="020F0609000104060307" pitchFamily="49" charset="0"/>
              </a:rPr>
              <a:t>rax+rax</a:t>
            </a:r>
            <a:r>
              <a:rPr lang="en-US" altLang="zh-CN" sz="1200" dirty="0">
                <a:latin typeface="OCR A Std" panose="020F0609000104060307" pitchFamily="49" charset="0"/>
              </a:rPr>
              <a:t>*1+0x0]</a:t>
            </a:r>
            <a:endParaRPr lang="en-US" sz="1200" dirty="0">
              <a:latin typeface="OCR A Std" panose="020F0609000104060307" pitchFamily="49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713FFF4F-7016-42AF-AF35-ADCF702442CA}"/>
              </a:ext>
            </a:extLst>
          </p:cNvPr>
          <p:cNvSpPr txBox="1">
            <a:spLocks/>
          </p:cNvSpPr>
          <p:nvPr/>
        </p:nvSpPr>
        <p:spPr>
          <a:xfrm>
            <a:off x="3031532" y="3335149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trike="sngStrike" dirty="0">
              <a:solidFill>
                <a:schemeClr val="bg1"/>
              </a:solidFill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43B899B-CA02-464A-8369-EE454632CE48}"/>
              </a:ext>
            </a:extLst>
          </p:cNvPr>
          <p:cNvCxnSpPr>
            <a:cxnSpLocks/>
          </p:cNvCxnSpPr>
          <p:nvPr/>
        </p:nvCxnSpPr>
        <p:spPr>
          <a:xfrm flipH="1">
            <a:off x="2063324" y="4870359"/>
            <a:ext cx="1514487" cy="1898741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148A6A7-D684-4E64-99BD-94FD9B50E296}"/>
              </a:ext>
            </a:extLst>
          </p:cNvPr>
          <p:cNvCxnSpPr>
            <a:cxnSpLocks/>
          </p:cNvCxnSpPr>
          <p:nvPr/>
        </p:nvCxnSpPr>
        <p:spPr>
          <a:xfrm>
            <a:off x="8614191" y="4870358"/>
            <a:ext cx="1489399" cy="1898741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副标题 2">
            <a:extLst>
              <a:ext uri="{FF2B5EF4-FFF2-40B4-BE49-F238E27FC236}">
                <a16:creationId xmlns:a16="http://schemas.microsoft.com/office/drawing/2014/main" id="{D9641AF5-8277-40AD-9F35-5186B0C487AD}"/>
              </a:ext>
            </a:extLst>
          </p:cNvPr>
          <p:cNvSpPr txBox="1">
            <a:spLocks/>
          </p:cNvSpPr>
          <p:nvPr/>
        </p:nvSpPr>
        <p:spPr>
          <a:xfrm>
            <a:off x="569479" y="5119757"/>
            <a:ext cx="2311141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dirty="0"/>
              <a:t>Does</a:t>
            </a:r>
            <a:r>
              <a:rPr lang="en-US" dirty="0"/>
              <a:t> it work</a:t>
            </a:r>
          </a:p>
        </p:txBody>
      </p:sp>
      <p:sp>
        <p:nvSpPr>
          <p:cNvPr id="20" name="副标题 2">
            <a:extLst>
              <a:ext uri="{FF2B5EF4-FFF2-40B4-BE49-F238E27FC236}">
                <a16:creationId xmlns:a16="http://schemas.microsoft.com/office/drawing/2014/main" id="{48434EFF-1523-46FC-8037-574C375FCEF0}"/>
              </a:ext>
            </a:extLst>
          </p:cNvPr>
          <p:cNvSpPr txBox="1">
            <a:spLocks/>
          </p:cNvSpPr>
          <p:nvPr/>
        </p:nvSpPr>
        <p:spPr>
          <a:xfrm>
            <a:off x="9311380" y="5119757"/>
            <a:ext cx="2311141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How it works</a:t>
            </a:r>
          </a:p>
        </p:txBody>
      </p:sp>
    </p:spTree>
    <p:extLst>
      <p:ext uri="{BB962C8B-B14F-4D97-AF65-F5344CB8AC3E}">
        <p14:creationId xmlns:p14="http://schemas.microsoft.com/office/powerpoint/2010/main" val="924378729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BC7585-30A2-464A-8318-41A4EBD55FBC}"/>
              </a:ext>
            </a:extLst>
          </p:cNvPr>
          <p:cNvSpPr/>
          <p:nvPr/>
        </p:nvSpPr>
        <p:spPr>
          <a:xfrm flipV="1">
            <a:off x="7569199" y="6127667"/>
            <a:ext cx="4622801" cy="730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646BC30F-6014-45E9-A5B4-3C916592887B}"/>
              </a:ext>
            </a:extLst>
          </p:cNvPr>
          <p:cNvSpPr txBox="1">
            <a:spLocks/>
          </p:cNvSpPr>
          <p:nvPr/>
        </p:nvSpPr>
        <p:spPr>
          <a:xfrm>
            <a:off x="2834979" y="6257670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>
                <a:solidFill>
                  <a:schemeClr val="bg1"/>
                </a:solidFill>
              </a:rPr>
              <a:t>硬件描述语言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22F435-2BE3-4273-99BE-8BD050B6E92B}"/>
              </a:ext>
            </a:extLst>
          </p:cNvPr>
          <p:cNvSpPr/>
          <p:nvPr/>
        </p:nvSpPr>
        <p:spPr>
          <a:xfrm flipV="1">
            <a:off x="7569199" y="5985576"/>
            <a:ext cx="4622801" cy="77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68177F-10B7-4622-B3E5-34A8051EDAA3}"/>
              </a:ext>
            </a:extLst>
          </p:cNvPr>
          <p:cNvSpPr/>
          <p:nvPr/>
        </p:nvSpPr>
        <p:spPr>
          <a:xfrm flipV="1">
            <a:off x="0" y="-22152"/>
            <a:ext cx="12192001" cy="2654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副标题 2">
            <a:extLst>
              <a:ext uri="{FF2B5EF4-FFF2-40B4-BE49-F238E27FC236}">
                <a16:creationId xmlns:a16="http://schemas.microsoft.com/office/drawing/2014/main" id="{4F74ED9E-8AA0-46DE-817A-8EDA6C2257FF}"/>
              </a:ext>
            </a:extLst>
          </p:cNvPr>
          <p:cNvSpPr txBox="1">
            <a:spLocks/>
          </p:cNvSpPr>
          <p:nvPr/>
        </p:nvSpPr>
        <p:spPr>
          <a:xfrm>
            <a:off x="332454" y="2900264"/>
            <a:ext cx="9120250" cy="38156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700"/>
              </a:lnSpc>
              <a:buNone/>
            </a:pPr>
            <a:r>
              <a:rPr lang="en-US" altLang="zh-CN" sz="1200" dirty="0" err="1">
                <a:latin typeface="OCR A Std" panose="020F0609000104060307" pitchFamily="49" charset="0"/>
              </a:rPr>
              <a:t>puts@plt</a:t>
            </a:r>
            <a:r>
              <a:rPr lang="en-US" altLang="zh-CN" sz="1200" dirty="0">
                <a:latin typeface="OCR A Std" panose="020F0609000104060307" pitchFamily="49" charset="0"/>
              </a:rPr>
              <a:t>: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jmp</a:t>
            </a:r>
            <a:r>
              <a:rPr lang="en-US" altLang="zh-CN" sz="1200" dirty="0">
                <a:latin typeface="OCR A Std" panose="020F0609000104060307" pitchFamily="49" charset="0"/>
              </a:rPr>
              <a:t>    QWORD PTR [rip+0x200bf2]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push   0x0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jmp</a:t>
            </a:r>
            <a:r>
              <a:rPr lang="en-US" altLang="zh-CN" sz="1200" dirty="0">
                <a:latin typeface="OCR A Std" panose="020F0609000104060307" pitchFamily="49" charset="0"/>
              </a:rPr>
              <a:t>    400410 &lt;.</a:t>
            </a:r>
            <a:r>
              <a:rPr lang="en-US" altLang="zh-CN" sz="1200" dirty="0" err="1">
                <a:latin typeface="OCR A Std" panose="020F0609000104060307" pitchFamily="49" charset="0"/>
              </a:rPr>
              <a:t>plt</a:t>
            </a:r>
            <a:r>
              <a:rPr lang="en-US" altLang="zh-CN" sz="1200" dirty="0">
                <a:latin typeface="OCR A Std" panose="020F0609000104060307" pitchFamily="49" charset="0"/>
              </a:rPr>
              <a:t>&gt;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_</a:t>
            </a:r>
            <a:r>
              <a:rPr lang="en-US" altLang="zh-CN" sz="1200" dirty="0" err="1">
                <a:latin typeface="OCR A Std" panose="020F0609000104060307" pitchFamily="49" charset="0"/>
              </a:rPr>
              <a:t>dl_relocate_static_pie</a:t>
            </a:r>
            <a:r>
              <a:rPr lang="en-US" altLang="zh-CN" sz="1200" dirty="0">
                <a:latin typeface="OCR A Std" panose="020F0609000104060307" pitchFamily="49" charset="0"/>
              </a:rPr>
              <a:t>: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repz</a:t>
            </a:r>
            <a:r>
              <a:rPr lang="en-US" altLang="zh-CN" sz="1200" dirty="0">
                <a:latin typeface="OCR A Std" panose="020F0609000104060307" pitchFamily="49" charset="0"/>
              </a:rPr>
              <a:t> ret 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nop</a:t>
            </a:r>
            <a:r>
              <a:rPr lang="en-US" altLang="zh-CN" sz="1200" dirty="0">
                <a:latin typeface="OCR A Std" panose="020F0609000104060307" pitchFamily="49" charset="0"/>
              </a:rPr>
              <a:t>    WORD PTR cs:[</a:t>
            </a:r>
            <a:r>
              <a:rPr lang="en-US" altLang="zh-CN" sz="1200" dirty="0" err="1">
                <a:latin typeface="OCR A Std" panose="020F0609000104060307" pitchFamily="49" charset="0"/>
              </a:rPr>
              <a:t>rax+rax</a:t>
            </a:r>
            <a:r>
              <a:rPr lang="en-US" altLang="zh-CN" sz="1200" dirty="0">
                <a:latin typeface="OCR A Std" panose="020F0609000104060307" pitchFamily="49" charset="0"/>
              </a:rPr>
              <a:t>*1+0x0]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nop</a:t>
            </a:r>
            <a:r>
              <a:rPr lang="en-US" altLang="zh-CN" sz="1200" dirty="0">
                <a:latin typeface="OCR A Std" panose="020F0609000104060307" pitchFamily="49" charset="0"/>
              </a:rPr>
              <a:t>    DWORD PTR [rax+0x0]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main: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push   </a:t>
            </a:r>
            <a:r>
              <a:rPr lang="en-US" altLang="zh-CN" sz="1200" dirty="0" err="1">
                <a:latin typeface="OCR A Std" panose="020F0609000104060307" pitchFamily="49" charset="0"/>
              </a:rPr>
              <a:t>rbp</a:t>
            </a:r>
            <a:endParaRPr lang="en-US" altLang="zh-CN" sz="1200" dirty="0">
              <a:latin typeface="OCR A Std" panose="020F0609000104060307" pitchFamily="49" charset="0"/>
            </a:endParaRP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mov    </a:t>
            </a:r>
            <a:r>
              <a:rPr lang="en-US" altLang="zh-CN" sz="1200" dirty="0" err="1">
                <a:latin typeface="OCR A Std" panose="020F0609000104060307" pitchFamily="49" charset="0"/>
              </a:rPr>
              <a:t>rbp,rsp</a:t>
            </a:r>
            <a:endParaRPr lang="en-US" altLang="zh-CN" sz="1200" dirty="0">
              <a:latin typeface="OCR A Std" panose="020F0609000104060307" pitchFamily="49" charset="0"/>
            </a:endParaRP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mov    edi,0x4005b4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call   400420 &lt;</a:t>
            </a:r>
            <a:r>
              <a:rPr lang="en-US" altLang="zh-CN" sz="1200" dirty="0" err="1">
                <a:latin typeface="OCR A Std" panose="020F0609000104060307" pitchFamily="49" charset="0"/>
              </a:rPr>
              <a:t>puts@plt</a:t>
            </a:r>
            <a:r>
              <a:rPr lang="en-US" altLang="zh-CN" sz="1200" dirty="0">
                <a:latin typeface="OCR A Std" panose="020F0609000104060307" pitchFamily="49" charset="0"/>
              </a:rPr>
              <a:t>&gt;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mov    eax,0x0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pop    </a:t>
            </a:r>
            <a:r>
              <a:rPr lang="en-US" altLang="zh-CN" sz="1200" dirty="0" err="1">
                <a:latin typeface="OCR A Std" panose="020F0609000104060307" pitchFamily="49" charset="0"/>
              </a:rPr>
              <a:t>rbp</a:t>
            </a:r>
            <a:endParaRPr lang="en-US" altLang="zh-CN" sz="1200" dirty="0">
              <a:latin typeface="OCR A Std" panose="020F0609000104060307" pitchFamily="49" charset="0"/>
            </a:endParaRP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ret    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nop</a:t>
            </a:r>
            <a:r>
              <a:rPr lang="en-US" altLang="zh-CN" sz="1200" dirty="0">
                <a:latin typeface="OCR A Std" panose="020F0609000104060307" pitchFamily="49" charset="0"/>
              </a:rPr>
              <a:t>    WORD PTR [</a:t>
            </a:r>
            <a:r>
              <a:rPr lang="en-US" altLang="zh-CN" sz="1200" dirty="0" err="1">
                <a:latin typeface="OCR A Std" panose="020F0609000104060307" pitchFamily="49" charset="0"/>
              </a:rPr>
              <a:t>rax+rax</a:t>
            </a:r>
            <a:r>
              <a:rPr lang="en-US" altLang="zh-CN" sz="1200" dirty="0">
                <a:latin typeface="OCR A Std" panose="020F0609000104060307" pitchFamily="49" charset="0"/>
              </a:rPr>
              <a:t>*1+0x0]</a:t>
            </a:r>
            <a:endParaRPr lang="en-US" sz="1200" dirty="0">
              <a:latin typeface="OCR A Std" panose="020F0609000104060307" pitchFamily="49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713FFF4F-7016-42AF-AF35-ADCF702442CA}"/>
              </a:ext>
            </a:extLst>
          </p:cNvPr>
          <p:cNvSpPr txBox="1">
            <a:spLocks/>
          </p:cNvSpPr>
          <p:nvPr/>
        </p:nvSpPr>
        <p:spPr>
          <a:xfrm>
            <a:off x="3031532" y="3335149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trike="sngStrike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4013FB-3B25-44BA-9250-FDDCE67FE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520" y="2961432"/>
            <a:ext cx="2012582" cy="3602136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16E9B9A-2D7F-487F-A56D-642125ECACB9}"/>
              </a:ext>
            </a:extLst>
          </p:cNvPr>
          <p:cNvCxnSpPr>
            <a:cxnSpLocks/>
          </p:cNvCxnSpPr>
          <p:nvPr/>
        </p:nvCxnSpPr>
        <p:spPr>
          <a:xfrm>
            <a:off x="4546600" y="4762500"/>
            <a:ext cx="495300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634772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E217649E-63E2-4A9D-B216-0152C531D165}"/>
              </a:ext>
            </a:extLst>
          </p:cNvPr>
          <p:cNvSpPr/>
          <p:nvPr/>
        </p:nvSpPr>
        <p:spPr>
          <a:xfrm flipV="1">
            <a:off x="7569199" y="0"/>
            <a:ext cx="4622801" cy="59205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BC7585-30A2-464A-8318-41A4EBD55FBC}"/>
              </a:ext>
            </a:extLst>
          </p:cNvPr>
          <p:cNvSpPr/>
          <p:nvPr/>
        </p:nvSpPr>
        <p:spPr>
          <a:xfrm flipV="1">
            <a:off x="7569199" y="6127667"/>
            <a:ext cx="4622801" cy="730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646BC30F-6014-45E9-A5B4-3C916592887B}"/>
              </a:ext>
            </a:extLst>
          </p:cNvPr>
          <p:cNvSpPr txBox="1">
            <a:spLocks/>
          </p:cNvSpPr>
          <p:nvPr/>
        </p:nvSpPr>
        <p:spPr>
          <a:xfrm>
            <a:off x="2834979" y="6257670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>
                <a:solidFill>
                  <a:schemeClr val="bg1"/>
                </a:solidFill>
              </a:rPr>
              <a:t>硬件描述语言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22F435-2BE3-4273-99BE-8BD050B6E92B}"/>
              </a:ext>
            </a:extLst>
          </p:cNvPr>
          <p:cNvSpPr/>
          <p:nvPr/>
        </p:nvSpPr>
        <p:spPr>
          <a:xfrm flipV="1">
            <a:off x="7569199" y="5985576"/>
            <a:ext cx="4622801" cy="77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713FFF4F-7016-42AF-AF35-ADCF702442CA}"/>
              </a:ext>
            </a:extLst>
          </p:cNvPr>
          <p:cNvSpPr txBox="1">
            <a:spLocks/>
          </p:cNvSpPr>
          <p:nvPr/>
        </p:nvSpPr>
        <p:spPr>
          <a:xfrm>
            <a:off x="3031532" y="3335149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C9A6AFCA-D385-4D4D-9AAC-9F111B3E2580}"/>
              </a:ext>
            </a:extLst>
          </p:cNvPr>
          <p:cNvSpPr txBox="1">
            <a:spLocks/>
          </p:cNvSpPr>
          <p:nvPr/>
        </p:nvSpPr>
        <p:spPr>
          <a:xfrm>
            <a:off x="1072393" y="1492921"/>
            <a:ext cx="5967799" cy="41426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Combinational logic circuit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- input determine output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b="1" dirty="0"/>
              <a:t>Sequential logic circuit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block (do A, then do B, then …</a:t>
            </a:r>
          </a:p>
          <a:p>
            <a:pPr>
              <a:buFontTx/>
              <a:buChar char="-"/>
            </a:pPr>
            <a:r>
              <a:rPr lang="en-US" dirty="0"/>
              <a:t>edge</a:t>
            </a:r>
          </a:p>
        </p:txBody>
      </p:sp>
    </p:spTree>
    <p:extLst>
      <p:ext uri="{BB962C8B-B14F-4D97-AF65-F5344CB8AC3E}">
        <p14:creationId xmlns:p14="http://schemas.microsoft.com/office/powerpoint/2010/main" val="2222297832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BC7585-30A2-464A-8318-41A4EBD55FBC}"/>
              </a:ext>
            </a:extLst>
          </p:cNvPr>
          <p:cNvSpPr/>
          <p:nvPr/>
        </p:nvSpPr>
        <p:spPr>
          <a:xfrm flipV="1">
            <a:off x="7569199" y="6127667"/>
            <a:ext cx="4622801" cy="730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646BC30F-6014-45E9-A5B4-3C916592887B}"/>
              </a:ext>
            </a:extLst>
          </p:cNvPr>
          <p:cNvSpPr txBox="1">
            <a:spLocks/>
          </p:cNvSpPr>
          <p:nvPr/>
        </p:nvSpPr>
        <p:spPr>
          <a:xfrm>
            <a:off x="2834979" y="6257670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>
                <a:solidFill>
                  <a:schemeClr val="bg1"/>
                </a:solidFill>
              </a:rPr>
              <a:t>硬件描述语言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22F435-2BE3-4273-99BE-8BD050B6E92B}"/>
              </a:ext>
            </a:extLst>
          </p:cNvPr>
          <p:cNvSpPr/>
          <p:nvPr/>
        </p:nvSpPr>
        <p:spPr>
          <a:xfrm flipV="1">
            <a:off x="7569199" y="5985576"/>
            <a:ext cx="4622801" cy="77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713FFF4F-7016-42AF-AF35-ADCF702442CA}"/>
              </a:ext>
            </a:extLst>
          </p:cNvPr>
          <p:cNvSpPr txBox="1">
            <a:spLocks/>
          </p:cNvSpPr>
          <p:nvPr/>
        </p:nvSpPr>
        <p:spPr>
          <a:xfrm>
            <a:off x="3031532" y="3335149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C9A6AFCA-D385-4D4D-9AAC-9F111B3E2580}"/>
              </a:ext>
            </a:extLst>
          </p:cNvPr>
          <p:cNvSpPr txBox="1">
            <a:spLocks/>
          </p:cNvSpPr>
          <p:nvPr/>
        </p:nvSpPr>
        <p:spPr>
          <a:xfrm>
            <a:off x="1008893" y="572915"/>
            <a:ext cx="5967799" cy="41426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Several toys 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</a:rPr>
              <a:t>(in </a:t>
            </a:r>
            <a:r>
              <a:rPr lang="en-US" altLang="zh-CN" b="1" dirty="0" err="1">
                <a:solidFill>
                  <a:schemeClr val="bg1">
                    <a:lumMod val="85000"/>
                  </a:schemeClr>
                </a:solidFill>
              </a:rPr>
              <a:t>verilog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b="1" dirty="0"/>
          </a:p>
          <a:p>
            <a:pPr>
              <a:buFontTx/>
              <a:buChar char="-"/>
            </a:pPr>
            <a:r>
              <a:rPr lang="en-US" dirty="0"/>
              <a:t>reg (not reg in ASM)</a:t>
            </a:r>
          </a:p>
          <a:p>
            <a:pPr>
              <a:buFontTx/>
              <a:buChar char="-"/>
            </a:pPr>
            <a:r>
              <a:rPr lang="en-US" dirty="0"/>
              <a:t>wire</a:t>
            </a:r>
          </a:p>
          <a:p>
            <a:pPr>
              <a:buFontTx/>
              <a:buChar char="-"/>
            </a:pPr>
            <a:r>
              <a:rPr lang="en-US" dirty="0"/>
              <a:t>gate</a:t>
            </a:r>
          </a:p>
          <a:p>
            <a:pPr>
              <a:buFontTx/>
              <a:buChar char="-"/>
            </a:pPr>
            <a:r>
              <a:rPr lang="en-US" dirty="0"/>
              <a:t>clock (sequential)</a:t>
            </a:r>
          </a:p>
          <a:p>
            <a:pPr>
              <a:buFontTx/>
              <a:buChar char="-"/>
            </a:pPr>
            <a:r>
              <a:rPr lang="en-US" dirty="0"/>
              <a:t>…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889AEC82-5823-4BCC-8202-11722DB67A3D}"/>
              </a:ext>
            </a:extLst>
          </p:cNvPr>
          <p:cNvSpPr txBox="1">
            <a:spLocks/>
          </p:cNvSpPr>
          <p:nvPr/>
        </p:nvSpPr>
        <p:spPr>
          <a:xfrm>
            <a:off x="5060193" y="572915"/>
            <a:ext cx="5967799" cy="41426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consider RAM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no comment…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and or not </a:t>
            </a:r>
            <a:r>
              <a:rPr lang="en-US" dirty="0" err="1">
                <a:solidFill>
                  <a:schemeClr val="accent6"/>
                </a:solidFill>
              </a:rPr>
              <a:t>xor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xand</a:t>
            </a:r>
            <a:r>
              <a:rPr lang="en-US" dirty="0">
                <a:solidFill>
                  <a:schemeClr val="accent6"/>
                </a:solidFill>
              </a:rPr>
              <a:t> …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smaller chips</a:t>
            </a:r>
          </a:p>
        </p:txBody>
      </p:sp>
    </p:spTree>
    <p:extLst>
      <p:ext uri="{BB962C8B-B14F-4D97-AF65-F5344CB8AC3E}">
        <p14:creationId xmlns:p14="http://schemas.microsoft.com/office/powerpoint/2010/main" val="4131118113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BC7585-30A2-464A-8318-41A4EBD55FBC}"/>
              </a:ext>
            </a:extLst>
          </p:cNvPr>
          <p:cNvSpPr/>
          <p:nvPr/>
        </p:nvSpPr>
        <p:spPr>
          <a:xfrm flipV="1">
            <a:off x="7569199" y="6127667"/>
            <a:ext cx="4622801" cy="730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646BC30F-6014-45E9-A5B4-3C916592887B}"/>
              </a:ext>
            </a:extLst>
          </p:cNvPr>
          <p:cNvSpPr txBox="1">
            <a:spLocks/>
          </p:cNvSpPr>
          <p:nvPr/>
        </p:nvSpPr>
        <p:spPr>
          <a:xfrm>
            <a:off x="2834979" y="6257670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>
                <a:solidFill>
                  <a:schemeClr val="bg1"/>
                </a:solidFill>
              </a:rPr>
              <a:t>硬件描述语言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22F435-2BE3-4273-99BE-8BD050B6E92B}"/>
              </a:ext>
            </a:extLst>
          </p:cNvPr>
          <p:cNvSpPr/>
          <p:nvPr/>
        </p:nvSpPr>
        <p:spPr>
          <a:xfrm flipV="1">
            <a:off x="7569199" y="5985576"/>
            <a:ext cx="4622801" cy="77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C9A6AFCA-D385-4D4D-9AAC-9F111B3E2580}"/>
              </a:ext>
            </a:extLst>
          </p:cNvPr>
          <p:cNvSpPr txBox="1">
            <a:spLocks/>
          </p:cNvSpPr>
          <p:nvPr/>
        </p:nvSpPr>
        <p:spPr>
          <a:xfrm>
            <a:off x="1008893" y="572915"/>
            <a:ext cx="5967799" cy="41426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Begin to play - Adder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B105E2-64B4-43A1-861F-25D24D68B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93" y="1195443"/>
            <a:ext cx="4622801" cy="5662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4AB08A-5FA8-4EAD-8003-65602B9B1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81918"/>
            <a:ext cx="6134100" cy="39871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5124662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BC7585-30A2-464A-8318-41A4EBD55FBC}"/>
              </a:ext>
            </a:extLst>
          </p:cNvPr>
          <p:cNvSpPr/>
          <p:nvPr/>
        </p:nvSpPr>
        <p:spPr>
          <a:xfrm flipV="1">
            <a:off x="7569199" y="6127667"/>
            <a:ext cx="4622801" cy="730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646BC30F-6014-45E9-A5B4-3C916592887B}"/>
              </a:ext>
            </a:extLst>
          </p:cNvPr>
          <p:cNvSpPr txBox="1">
            <a:spLocks/>
          </p:cNvSpPr>
          <p:nvPr/>
        </p:nvSpPr>
        <p:spPr>
          <a:xfrm>
            <a:off x="2834979" y="6257670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>
                <a:solidFill>
                  <a:schemeClr val="bg1"/>
                </a:solidFill>
              </a:rPr>
              <a:t>硬件描述语言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22F435-2BE3-4273-99BE-8BD050B6E92B}"/>
              </a:ext>
            </a:extLst>
          </p:cNvPr>
          <p:cNvSpPr/>
          <p:nvPr/>
        </p:nvSpPr>
        <p:spPr>
          <a:xfrm flipV="1">
            <a:off x="7569199" y="5985576"/>
            <a:ext cx="4622801" cy="77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C9A6AFCA-D385-4D4D-9AAC-9F111B3E2580}"/>
              </a:ext>
            </a:extLst>
          </p:cNvPr>
          <p:cNvSpPr txBox="1">
            <a:spLocks/>
          </p:cNvSpPr>
          <p:nvPr/>
        </p:nvSpPr>
        <p:spPr>
          <a:xfrm>
            <a:off x="1008893" y="572915"/>
            <a:ext cx="5967799" cy="41426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Begin to play - Adder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B105E2-64B4-43A1-861F-25D24D68B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93" y="1195443"/>
            <a:ext cx="4622801" cy="5662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60A588-D92F-4750-8A45-9DBFB12BB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695" y="-1"/>
            <a:ext cx="6087180" cy="47156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36171859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BC7585-30A2-464A-8318-41A4EBD55FBC}"/>
              </a:ext>
            </a:extLst>
          </p:cNvPr>
          <p:cNvSpPr/>
          <p:nvPr/>
        </p:nvSpPr>
        <p:spPr>
          <a:xfrm flipV="1">
            <a:off x="7569199" y="6127667"/>
            <a:ext cx="4622801" cy="730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646BC30F-6014-45E9-A5B4-3C916592887B}"/>
              </a:ext>
            </a:extLst>
          </p:cNvPr>
          <p:cNvSpPr txBox="1">
            <a:spLocks/>
          </p:cNvSpPr>
          <p:nvPr/>
        </p:nvSpPr>
        <p:spPr>
          <a:xfrm>
            <a:off x="2834979" y="6257670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>
                <a:solidFill>
                  <a:schemeClr val="bg1"/>
                </a:solidFill>
              </a:rPr>
              <a:t>硬件描述语言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22F435-2BE3-4273-99BE-8BD050B6E92B}"/>
              </a:ext>
            </a:extLst>
          </p:cNvPr>
          <p:cNvSpPr/>
          <p:nvPr/>
        </p:nvSpPr>
        <p:spPr>
          <a:xfrm flipV="1">
            <a:off x="7569199" y="5985576"/>
            <a:ext cx="4622801" cy="77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C9A6AFCA-D385-4D4D-9AAC-9F111B3E2580}"/>
              </a:ext>
            </a:extLst>
          </p:cNvPr>
          <p:cNvSpPr txBox="1">
            <a:spLocks/>
          </p:cNvSpPr>
          <p:nvPr/>
        </p:nvSpPr>
        <p:spPr>
          <a:xfrm>
            <a:off x="1008893" y="572915"/>
            <a:ext cx="5967799" cy="41426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Begin to play – CPU</a:t>
            </a:r>
          </a:p>
          <a:p>
            <a:pPr marL="0" indent="0">
              <a:buNone/>
            </a:pPr>
            <a:endParaRPr lang="en-US" altLang="zh-CN" dirty="0"/>
          </a:p>
          <a:p>
            <a:pPr>
              <a:buFontTx/>
              <a:buChar char="-"/>
            </a:pPr>
            <a:r>
              <a:rPr lang="en-US" altLang="zh-CN" dirty="0"/>
              <a:t>some registers</a:t>
            </a:r>
          </a:p>
          <a:p>
            <a:pPr>
              <a:buFontTx/>
              <a:buChar char="-"/>
            </a:pPr>
            <a:r>
              <a:rPr lang="en-US" altLang="zh-CN" dirty="0"/>
              <a:t>recognize Opcode</a:t>
            </a:r>
          </a:p>
          <a:p>
            <a:pPr>
              <a:buFontTx/>
              <a:buChar char="-"/>
            </a:pPr>
            <a:r>
              <a:rPr lang="en-US" altLang="zh-CN" dirty="0"/>
              <a:t>operate correctly</a:t>
            </a:r>
          </a:p>
          <a:p>
            <a:pPr>
              <a:buFontTx/>
              <a:buChar char="-"/>
            </a:pPr>
            <a:r>
              <a:rPr lang="en-US" altLang="zh-CN" dirty="0">
                <a:solidFill>
                  <a:schemeClr val="accent6"/>
                </a:solidFill>
              </a:rPr>
              <a:t>access memory</a:t>
            </a:r>
          </a:p>
          <a:p>
            <a:pPr>
              <a:buFontTx/>
              <a:buChar char="-"/>
            </a:pPr>
            <a:endParaRPr lang="en-US" altLang="zh-CN" dirty="0">
              <a:solidFill>
                <a:schemeClr val="accent6"/>
              </a:solidFill>
            </a:endParaRPr>
          </a:p>
          <a:p>
            <a:pPr>
              <a:buFontTx/>
              <a:buChar char="-"/>
            </a:pPr>
            <a:r>
              <a:rPr lang="en-US" altLang="zh-CN" dirty="0"/>
              <a:t>I/O (Bus)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19EB84B1-444A-487F-A3FA-C31C4D9CF396}"/>
              </a:ext>
            </a:extLst>
          </p:cNvPr>
          <p:cNvSpPr txBox="1">
            <a:spLocks/>
          </p:cNvSpPr>
          <p:nvPr/>
        </p:nvSpPr>
        <p:spPr>
          <a:xfrm>
            <a:off x="4379386" y="2114980"/>
            <a:ext cx="5967799" cy="41426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chemeClr val="accent6"/>
                </a:solidFill>
              </a:rPr>
              <a:t>memory? A bunch of registers?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accent6"/>
                </a:solidFill>
              </a:rPr>
              <a:t>640KB? (rumor?)</a:t>
            </a:r>
          </a:p>
        </p:txBody>
      </p:sp>
    </p:spTree>
    <p:extLst>
      <p:ext uri="{BB962C8B-B14F-4D97-AF65-F5344CB8AC3E}">
        <p14:creationId xmlns:p14="http://schemas.microsoft.com/office/powerpoint/2010/main" val="3810886460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BC7585-30A2-464A-8318-41A4EBD55FBC}"/>
              </a:ext>
            </a:extLst>
          </p:cNvPr>
          <p:cNvSpPr/>
          <p:nvPr/>
        </p:nvSpPr>
        <p:spPr>
          <a:xfrm flipV="1">
            <a:off x="4849641" y="130138"/>
            <a:ext cx="2351260" cy="730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646BC30F-6014-45E9-A5B4-3C916592887B}"/>
              </a:ext>
            </a:extLst>
          </p:cNvPr>
          <p:cNvSpPr txBox="1">
            <a:spLocks/>
          </p:cNvSpPr>
          <p:nvPr/>
        </p:nvSpPr>
        <p:spPr>
          <a:xfrm>
            <a:off x="4582939" y="260141"/>
            <a:ext cx="1822253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>
                <a:solidFill>
                  <a:schemeClr val="bg1"/>
                </a:solidFill>
              </a:rPr>
              <a:t>程序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22F435-2BE3-4273-99BE-8BD050B6E92B}"/>
              </a:ext>
            </a:extLst>
          </p:cNvPr>
          <p:cNvSpPr/>
          <p:nvPr/>
        </p:nvSpPr>
        <p:spPr>
          <a:xfrm flipV="1">
            <a:off x="4849640" y="-11953"/>
            <a:ext cx="2351260" cy="77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713FFF4F-7016-42AF-AF35-ADCF702442CA}"/>
              </a:ext>
            </a:extLst>
          </p:cNvPr>
          <p:cNvSpPr txBox="1">
            <a:spLocks/>
          </p:cNvSpPr>
          <p:nvPr/>
        </p:nvSpPr>
        <p:spPr>
          <a:xfrm>
            <a:off x="3031532" y="3335149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trike="sngStrike" dirty="0">
              <a:solidFill>
                <a:schemeClr val="bg1"/>
              </a:solidFill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43B899B-CA02-464A-8369-EE454632CE48}"/>
              </a:ext>
            </a:extLst>
          </p:cNvPr>
          <p:cNvCxnSpPr>
            <a:cxnSpLocks/>
          </p:cNvCxnSpPr>
          <p:nvPr/>
        </p:nvCxnSpPr>
        <p:spPr>
          <a:xfrm flipH="1">
            <a:off x="2063324" y="4870359"/>
            <a:ext cx="1514487" cy="1898741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148A6A7-D684-4E64-99BD-94FD9B50E296}"/>
              </a:ext>
            </a:extLst>
          </p:cNvPr>
          <p:cNvCxnSpPr>
            <a:cxnSpLocks/>
          </p:cNvCxnSpPr>
          <p:nvPr/>
        </p:nvCxnSpPr>
        <p:spPr>
          <a:xfrm>
            <a:off x="8614191" y="4870358"/>
            <a:ext cx="1489399" cy="18987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副标题 2">
            <a:extLst>
              <a:ext uri="{FF2B5EF4-FFF2-40B4-BE49-F238E27FC236}">
                <a16:creationId xmlns:a16="http://schemas.microsoft.com/office/drawing/2014/main" id="{D9641AF5-8277-40AD-9F35-5186B0C487AD}"/>
              </a:ext>
            </a:extLst>
          </p:cNvPr>
          <p:cNvSpPr txBox="1">
            <a:spLocks/>
          </p:cNvSpPr>
          <p:nvPr/>
        </p:nvSpPr>
        <p:spPr>
          <a:xfrm>
            <a:off x="569479" y="5119757"/>
            <a:ext cx="2311141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Does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it work</a:t>
            </a:r>
          </a:p>
        </p:txBody>
      </p:sp>
      <p:sp>
        <p:nvSpPr>
          <p:cNvPr id="20" name="副标题 2">
            <a:extLst>
              <a:ext uri="{FF2B5EF4-FFF2-40B4-BE49-F238E27FC236}">
                <a16:creationId xmlns:a16="http://schemas.microsoft.com/office/drawing/2014/main" id="{48434EFF-1523-46FC-8037-574C375FCEF0}"/>
              </a:ext>
            </a:extLst>
          </p:cNvPr>
          <p:cNvSpPr txBox="1">
            <a:spLocks/>
          </p:cNvSpPr>
          <p:nvPr/>
        </p:nvSpPr>
        <p:spPr>
          <a:xfrm>
            <a:off x="9311380" y="5119757"/>
            <a:ext cx="2311141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/>
              <a:t>How it works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20AB094-F1E1-4616-8B1F-4DE72C2176B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089709" y="1158032"/>
            <a:ext cx="2012582" cy="360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6999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BC7585-30A2-464A-8318-41A4EBD55FBC}"/>
              </a:ext>
            </a:extLst>
          </p:cNvPr>
          <p:cNvSpPr/>
          <p:nvPr/>
        </p:nvSpPr>
        <p:spPr>
          <a:xfrm flipV="1">
            <a:off x="0" y="6115574"/>
            <a:ext cx="12192001" cy="7424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646BC30F-6014-45E9-A5B4-3C916592887B}"/>
              </a:ext>
            </a:extLst>
          </p:cNvPr>
          <p:cNvSpPr txBox="1">
            <a:spLocks/>
          </p:cNvSpPr>
          <p:nvPr/>
        </p:nvSpPr>
        <p:spPr>
          <a:xfrm>
            <a:off x="2834979" y="6257670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>
                <a:solidFill>
                  <a:schemeClr val="bg1"/>
                </a:solidFill>
              </a:rPr>
              <a:t>程序间关系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timgsa.baidu.com/timg?image&amp;quality=80&amp;size=b9999_10000&amp;sec=1530821314443&amp;di=7a19d2b96a34477ed9d162071eb2b0b1&amp;imgtype=0&amp;src=http%3A%2F%2Fimg3.duitang.com%2Fuploads%2Fitem%2F201509%2F20%2F20150920102752_QL54B.thumb.700_0.jpeg">
            <a:extLst>
              <a:ext uri="{FF2B5EF4-FFF2-40B4-BE49-F238E27FC236}">
                <a16:creationId xmlns:a16="http://schemas.microsoft.com/office/drawing/2014/main" id="{ED5A690C-F050-4C32-A709-22889E32A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714" y1="42258" x2="57000" y2="41532"/>
                      </a14:backgroundRemoval>
                    </a14:imgEffect>
                    <a14:imgEffect>
                      <a14:artisticPaintStrok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021" y="2457587"/>
            <a:ext cx="2225558" cy="394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5F05511-31EF-4F44-8206-F179221C8961}"/>
              </a:ext>
            </a:extLst>
          </p:cNvPr>
          <p:cNvSpPr/>
          <p:nvPr/>
        </p:nvSpPr>
        <p:spPr>
          <a:xfrm flipV="1">
            <a:off x="0" y="1"/>
            <a:ext cx="12192001" cy="26321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副标题 2">
            <a:extLst>
              <a:ext uri="{FF2B5EF4-FFF2-40B4-BE49-F238E27FC236}">
                <a16:creationId xmlns:a16="http://schemas.microsoft.com/office/drawing/2014/main" id="{BC4B752A-0917-4B25-8D05-9A6934ED95CE}"/>
              </a:ext>
            </a:extLst>
          </p:cNvPr>
          <p:cNvSpPr txBox="1">
            <a:spLocks/>
          </p:cNvSpPr>
          <p:nvPr/>
        </p:nvSpPr>
        <p:spPr>
          <a:xfrm>
            <a:off x="1906510" y="3029309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dirty="0"/>
              <a:t>Hi</a:t>
            </a:r>
            <a:endParaRPr lang="en-US" dirty="0"/>
          </a:p>
        </p:txBody>
      </p:sp>
      <p:sp>
        <p:nvSpPr>
          <p:cNvPr id="23" name="副标题 2">
            <a:extLst>
              <a:ext uri="{FF2B5EF4-FFF2-40B4-BE49-F238E27FC236}">
                <a16:creationId xmlns:a16="http://schemas.microsoft.com/office/drawing/2014/main" id="{EC60FD14-AE19-4400-98A2-3E3C11BCB4F5}"/>
              </a:ext>
            </a:extLst>
          </p:cNvPr>
          <p:cNvSpPr txBox="1">
            <a:spLocks/>
          </p:cNvSpPr>
          <p:nvPr/>
        </p:nvSpPr>
        <p:spPr>
          <a:xfrm>
            <a:off x="1101627" y="3631278"/>
            <a:ext cx="8828014" cy="2342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zh-CN" altLang="en-US" dirty="0"/>
              <a:t>从复用的角度</a:t>
            </a:r>
            <a:endParaRPr lang="en-US" altLang="zh-CN" dirty="0"/>
          </a:p>
          <a:p>
            <a:pPr>
              <a:buFontTx/>
              <a:buChar char="-"/>
            </a:pPr>
            <a:r>
              <a:rPr lang="zh-CN" altLang="en-US" dirty="0"/>
              <a:t>从时间的角度</a:t>
            </a:r>
            <a:endParaRPr lang="en-US" altLang="zh-CN" dirty="0"/>
          </a:p>
          <a:p>
            <a:pPr>
              <a:buFontTx/>
              <a:buChar char="-"/>
            </a:pPr>
            <a:r>
              <a:rPr lang="zh-CN" altLang="en-US" dirty="0"/>
              <a:t>从空间的角度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7334585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BC7585-30A2-464A-8318-41A4EBD55FBC}"/>
              </a:ext>
            </a:extLst>
          </p:cNvPr>
          <p:cNvSpPr/>
          <p:nvPr/>
        </p:nvSpPr>
        <p:spPr>
          <a:xfrm>
            <a:off x="956345" y="4714613"/>
            <a:ext cx="11235656" cy="14009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6A4FB0-F0DA-4688-8391-D53511E8ED1D}"/>
              </a:ext>
            </a:extLst>
          </p:cNvPr>
          <p:cNvSpPr/>
          <p:nvPr/>
        </p:nvSpPr>
        <p:spPr>
          <a:xfrm flipH="1">
            <a:off x="874972" y="4714612"/>
            <a:ext cx="45719" cy="14009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586FABE-43C0-446D-8055-A405F6531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9" t="5127" r="14491" b="17041"/>
          <a:stretch/>
        </p:blipFill>
        <p:spPr>
          <a:xfrm>
            <a:off x="11294377" y="4714611"/>
            <a:ext cx="897623" cy="14009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副标题 2">
            <a:extLst>
              <a:ext uri="{FF2B5EF4-FFF2-40B4-BE49-F238E27FC236}">
                <a16:creationId xmlns:a16="http://schemas.microsoft.com/office/drawing/2014/main" id="{23A46A97-621A-4526-9C4C-3CFA80D7AE9B}"/>
              </a:ext>
            </a:extLst>
          </p:cNvPr>
          <p:cNvSpPr txBox="1">
            <a:spLocks/>
          </p:cNvSpPr>
          <p:nvPr/>
        </p:nvSpPr>
        <p:spPr>
          <a:xfrm>
            <a:off x="2090782" y="4937807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>
                <a:solidFill>
                  <a:schemeClr val="bg1"/>
                </a:solidFill>
              </a:rPr>
              <a:t>上海交通大学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致远学院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en-US" altLang="zh-CN" dirty="0">
                <a:solidFill>
                  <a:schemeClr val="bg1"/>
                </a:solidFill>
              </a:rPr>
              <a:t>ACM</a:t>
            </a:r>
            <a:r>
              <a:rPr lang="zh-CN" altLang="en-US" dirty="0">
                <a:solidFill>
                  <a:schemeClr val="bg1"/>
                </a:solidFill>
              </a:rPr>
              <a:t>班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刘啸远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F51B2F54-889A-49EA-9FF2-2A11C8429D44}"/>
              </a:ext>
            </a:extLst>
          </p:cNvPr>
          <p:cNvSpPr txBox="1">
            <a:spLocks/>
          </p:cNvSpPr>
          <p:nvPr/>
        </p:nvSpPr>
        <p:spPr>
          <a:xfrm>
            <a:off x="1328782" y="2486025"/>
            <a:ext cx="7786643" cy="17322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zh-CN" dirty="0"/>
              <a:t>2016</a:t>
            </a:r>
            <a:r>
              <a:rPr lang="zh-CN" altLang="en-US" dirty="0"/>
              <a:t>级 </a:t>
            </a:r>
            <a:r>
              <a:rPr lang="en-US" altLang="zh-CN" dirty="0"/>
              <a:t>ACM</a:t>
            </a:r>
            <a:r>
              <a:rPr lang="zh-CN" altLang="en-US"/>
              <a:t>班</a:t>
            </a:r>
            <a:endParaRPr lang="en-US" altLang="zh-CN" dirty="0"/>
          </a:p>
          <a:p>
            <a:pPr>
              <a:buFontTx/>
              <a:buChar char="-"/>
            </a:pPr>
            <a:r>
              <a:rPr lang="zh-CN" altLang="en-US" dirty="0"/>
              <a:t>程序设计、数据结构课程助教</a:t>
            </a:r>
            <a:endParaRPr lang="en-US" altLang="zh-CN" dirty="0"/>
          </a:p>
          <a:p>
            <a:pPr>
              <a:buFontTx/>
              <a:buChar char="-"/>
            </a:pPr>
            <a:r>
              <a:rPr lang="en-US" altLang="zh-CN" dirty="0"/>
              <a:t>Linux </a:t>
            </a:r>
            <a:r>
              <a:rPr lang="zh-CN" altLang="en-US" dirty="0"/>
              <a:t>爱好者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850245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BC7585-30A2-464A-8318-41A4EBD55FBC}"/>
              </a:ext>
            </a:extLst>
          </p:cNvPr>
          <p:cNvSpPr/>
          <p:nvPr/>
        </p:nvSpPr>
        <p:spPr>
          <a:xfrm flipV="1">
            <a:off x="0" y="6115574"/>
            <a:ext cx="12192001" cy="7424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646BC30F-6014-45E9-A5B4-3C916592887B}"/>
              </a:ext>
            </a:extLst>
          </p:cNvPr>
          <p:cNvSpPr txBox="1">
            <a:spLocks/>
          </p:cNvSpPr>
          <p:nvPr/>
        </p:nvSpPr>
        <p:spPr>
          <a:xfrm>
            <a:off x="2834979" y="6257670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>
                <a:solidFill>
                  <a:schemeClr val="bg1"/>
                </a:solidFill>
              </a:rPr>
              <a:t>程序间关系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复用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5F05511-31EF-4F44-8206-F179221C8961}"/>
              </a:ext>
            </a:extLst>
          </p:cNvPr>
          <p:cNvSpPr/>
          <p:nvPr/>
        </p:nvSpPr>
        <p:spPr>
          <a:xfrm flipV="1">
            <a:off x="0" y="1"/>
            <a:ext cx="12192001" cy="26321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811FC89-852A-4E0B-A9FE-92D4A0E6F1F1}"/>
              </a:ext>
            </a:extLst>
          </p:cNvPr>
          <p:cNvCxnSpPr>
            <a:cxnSpLocks/>
          </p:cNvCxnSpPr>
          <p:nvPr/>
        </p:nvCxnSpPr>
        <p:spPr>
          <a:xfrm>
            <a:off x="721015" y="4295212"/>
            <a:ext cx="0" cy="14725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933ACB8-F82C-4BB7-8C88-61D70915F875}"/>
              </a:ext>
            </a:extLst>
          </p:cNvPr>
          <p:cNvCxnSpPr>
            <a:cxnSpLocks/>
          </p:cNvCxnSpPr>
          <p:nvPr/>
        </p:nvCxnSpPr>
        <p:spPr>
          <a:xfrm>
            <a:off x="1799690" y="4620057"/>
            <a:ext cx="0" cy="64040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CB0C59B-E66D-4827-BA8C-C3A0153ABB06}"/>
              </a:ext>
            </a:extLst>
          </p:cNvPr>
          <p:cNvCxnSpPr>
            <a:cxnSpLocks/>
          </p:cNvCxnSpPr>
          <p:nvPr/>
        </p:nvCxnSpPr>
        <p:spPr>
          <a:xfrm flipV="1">
            <a:off x="934931" y="4620057"/>
            <a:ext cx="736108" cy="2488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7721AFF-43F4-4984-85F4-9AD6AAC01195}"/>
              </a:ext>
            </a:extLst>
          </p:cNvPr>
          <p:cNvCxnSpPr>
            <a:cxnSpLocks/>
          </p:cNvCxnSpPr>
          <p:nvPr/>
        </p:nvCxnSpPr>
        <p:spPr>
          <a:xfrm flipH="1" flipV="1">
            <a:off x="816016" y="5162616"/>
            <a:ext cx="855023" cy="1956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925B498-4230-4C10-B123-B67BF3E77255}"/>
              </a:ext>
            </a:extLst>
          </p:cNvPr>
          <p:cNvCxnSpPr>
            <a:cxnSpLocks/>
          </p:cNvCxnSpPr>
          <p:nvPr/>
        </p:nvCxnSpPr>
        <p:spPr>
          <a:xfrm>
            <a:off x="2878365" y="4620057"/>
            <a:ext cx="0" cy="64040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FC0DB37-FA68-4734-AB07-A0E7519FB805}"/>
              </a:ext>
            </a:extLst>
          </p:cNvPr>
          <p:cNvCxnSpPr>
            <a:cxnSpLocks/>
          </p:cNvCxnSpPr>
          <p:nvPr/>
        </p:nvCxnSpPr>
        <p:spPr>
          <a:xfrm flipV="1">
            <a:off x="2013606" y="4620057"/>
            <a:ext cx="736108" cy="2488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3228B3B-AAF2-4FB8-BB13-97B9960779CA}"/>
              </a:ext>
            </a:extLst>
          </p:cNvPr>
          <p:cNvCxnSpPr>
            <a:cxnSpLocks/>
          </p:cNvCxnSpPr>
          <p:nvPr/>
        </p:nvCxnSpPr>
        <p:spPr>
          <a:xfrm flipH="1" flipV="1">
            <a:off x="1894691" y="5162616"/>
            <a:ext cx="855023" cy="1956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7257669-874A-4595-A73D-58F48278707B}"/>
              </a:ext>
            </a:extLst>
          </p:cNvPr>
          <p:cNvCxnSpPr>
            <a:cxnSpLocks/>
          </p:cNvCxnSpPr>
          <p:nvPr/>
        </p:nvCxnSpPr>
        <p:spPr>
          <a:xfrm>
            <a:off x="4077905" y="4556755"/>
            <a:ext cx="0" cy="64040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D007611-7497-4935-ACA5-CD6BB6DD19F9}"/>
              </a:ext>
            </a:extLst>
          </p:cNvPr>
          <p:cNvCxnSpPr>
            <a:cxnSpLocks/>
          </p:cNvCxnSpPr>
          <p:nvPr/>
        </p:nvCxnSpPr>
        <p:spPr>
          <a:xfrm flipV="1">
            <a:off x="3213146" y="4556755"/>
            <a:ext cx="736108" cy="2488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8F75EC8-3A3B-48B4-B2C6-0B6B10B3C7E8}"/>
              </a:ext>
            </a:extLst>
          </p:cNvPr>
          <p:cNvCxnSpPr>
            <a:cxnSpLocks/>
          </p:cNvCxnSpPr>
          <p:nvPr/>
        </p:nvCxnSpPr>
        <p:spPr>
          <a:xfrm flipH="1" flipV="1">
            <a:off x="3094231" y="5099314"/>
            <a:ext cx="855023" cy="1956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0E554F5-27C9-4E81-A00E-97634713F407}"/>
              </a:ext>
            </a:extLst>
          </p:cNvPr>
          <p:cNvCxnSpPr>
            <a:cxnSpLocks/>
          </p:cNvCxnSpPr>
          <p:nvPr/>
        </p:nvCxnSpPr>
        <p:spPr>
          <a:xfrm>
            <a:off x="5277445" y="4598461"/>
            <a:ext cx="0" cy="64040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A48F558-ADD4-4152-B641-E4A9E20C1088}"/>
              </a:ext>
            </a:extLst>
          </p:cNvPr>
          <p:cNvCxnSpPr>
            <a:cxnSpLocks/>
          </p:cNvCxnSpPr>
          <p:nvPr/>
        </p:nvCxnSpPr>
        <p:spPr>
          <a:xfrm flipV="1">
            <a:off x="4412686" y="4598461"/>
            <a:ext cx="736108" cy="2488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AF74D58-C6BA-4505-9CA8-1AC4987744D3}"/>
              </a:ext>
            </a:extLst>
          </p:cNvPr>
          <p:cNvCxnSpPr>
            <a:cxnSpLocks/>
          </p:cNvCxnSpPr>
          <p:nvPr/>
        </p:nvCxnSpPr>
        <p:spPr>
          <a:xfrm flipH="1" flipV="1">
            <a:off x="4293771" y="5141020"/>
            <a:ext cx="855023" cy="1956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1EF44D2-8814-43C5-9648-CBE389832ADD}"/>
              </a:ext>
            </a:extLst>
          </p:cNvPr>
          <p:cNvCxnSpPr>
            <a:cxnSpLocks/>
          </p:cNvCxnSpPr>
          <p:nvPr/>
        </p:nvCxnSpPr>
        <p:spPr>
          <a:xfrm>
            <a:off x="6775845" y="3084215"/>
            <a:ext cx="0" cy="14725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142B1AB-38D4-419C-AB6D-7B7695F51E1B}"/>
              </a:ext>
            </a:extLst>
          </p:cNvPr>
          <p:cNvCxnSpPr>
            <a:cxnSpLocks/>
          </p:cNvCxnSpPr>
          <p:nvPr/>
        </p:nvCxnSpPr>
        <p:spPr>
          <a:xfrm>
            <a:off x="7854520" y="3409060"/>
            <a:ext cx="0" cy="64040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0C8943FD-EB6A-413E-B3DE-0C3B18321F2A}"/>
              </a:ext>
            </a:extLst>
          </p:cNvPr>
          <p:cNvCxnSpPr>
            <a:cxnSpLocks/>
          </p:cNvCxnSpPr>
          <p:nvPr/>
        </p:nvCxnSpPr>
        <p:spPr>
          <a:xfrm flipV="1">
            <a:off x="6989761" y="3409060"/>
            <a:ext cx="736108" cy="2488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0CB4AF2A-DE9A-4460-87ED-E4D8D620C731}"/>
              </a:ext>
            </a:extLst>
          </p:cNvPr>
          <p:cNvCxnSpPr>
            <a:cxnSpLocks/>
          </p:cNvCxnSpPr>
          <p:nvPr/>
        </p:nvCxnSpPr>
        <p:spPr>
          <a:xfrm flipH="1" flipV="1">
            <a:off x="6870846" y="3951619"/>
            <a:ext cx="855023" cy="1956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2A9C262-2AAE-4E85-B5DF-7C6F6637B553}"/>
              </a:ext>
            </a:extLst>
          </p:cNvPr>
          <p:cNvCxnSpPr>
            <a:cxnSpLocks/>
          </p:cNvCxnSpPr>
          <p:nvPr/>
        </p:nvCxnSpPr>
        <p:spPr>
          <a:xfrm>
            <a:off x="8933195" y="3409060"/>
            <a:ext cx="0" cy="64040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A6B81D2-0145-4787-A563-AEBC8A0A84D9}"/>
              </a:ext>
            </a:extLst>
          </p:cNvPr>
          <p:cNvCxnSpPr>
            <a:cxnSpLocks/>
          </p:cNvCxnSpPr>
          <p:nvPr/>
        </p:nvCxnSpPr>
        <p:spPr>
          <a:xfrm flipV="1">
            <a:off x="8068436" y="3409060"/>
            <a:ext cx="736108" cy="2488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001E3A3A-8E7A-4395-9F92-B84E79731EEF}"/>
              </a:ext>
            </a:extLst>
          </p:cNvPr>
          <p:cNvCxnSpPr>
            <a:cxnSpLocks/>
          </p:cNvCxnSpPr>
          <p:nvPr/>
        </p:nvCxnSpPr>
        <p:spPr>
          <a:xfrm flipH="1" flipV="1">
            <a:off x="7949521" y="3951619"/>
            <a:ext cx="855023" cy="1956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4A39332-D7FB-44CF-83F3-4FE357D11DFE}"/>
              </a:ext>
            </a:extLst>
          </p:cNvPr>
          <p:cNvCxnSpPr>
            <a:cxnSpLocks/>
          </p:cNvCxnSpPr>
          <p:nvPr/>
        </p:nvCxnSpPr>
        <p:spPr>
          <a:xfrm>
            <a:off x="10132735" y="3345758"/>
            <a:ext cx="0" cy="64040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BF7263D-7B53-4BCD-93D9-7568849D91C6}"/>
              </a:ext>
            </a:extLst>
          </p:cNvPr>
          <p:cNvCxnSpPr>
            <a:cxnSpLocks/>
          </p:cNvCxnSpPr>
          <p:nvPr/>
        </p:nvCxnSpPr>
        <p:spPr>
          <a:xfrm flipV="1">
            <a:off x="9267976" y="3345758"/>
            <a:ext cx="736108" cy="2488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80A3B39-546D-497A-9952-C8D631DA7A08}"/>
              </a:ext>
            </a:extLst>
          </p:cNvPr>
          <p:cNvCxnSpPr>
            <a:cxnSpLocks/>
          </p:cNvCxnSpPr>
          <p:nvPr/>
        </p:nvCxnSpPr>
        <p:spPr>
          <a:xfrm flipH="1" flipV="1">
            <a:off x="9149061" y="3888317"/>
            <a:ext cx="855023" cy="1956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72E2826-0CCB-4714-837B-683EFD2F1DB5}"/>
              </a:ext>
            </a:extLst>
          </p:cNvPr>
          <p:cNvCxnSpPr>
            <a:cxnSpLocks/>
          </p:cNvCxnSpPr>
          <p:nvPr/>
        </p:nvCxnSpPr>
        <p:spPr>
          <a:xfrm>
            <a:off x="11332275" y="3387464"/>
            <a:ext cx="0" cy="64040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F2492A9-3CDA-4FA3-873C-4289F729F7AA}"/>
              </a:ext>
            </a:extLst>
          </p:cNvPr>
          <p:cNvCxnSpPr>
            <a:cxnSpLocks/>
          </p:cNvCxnSpPr>
          <p:nvPr/>
        </p:nvCxnSpPr>
        <p:spPr>
          <a:xfrm flipV="1">
            <a:off x="10467516" y="3387464"/>
            <a:ext cx="736108" cy="2488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001578D3-E214-4CC2-AF3A-6870CF2296E8}"/>
              </a:ext>
            </a:extLst>
          </p:cNvPr>
          <p:cNvCxnSpPr>
            <a:cxnSpLocks/>
          </p:cNvCxnSpPr>
          <p:nvPr/>
        </p:nvCxnSpPr>
        <p:spPr>
          <a:xfrm flipH="1" flipV="1">
            <a:off x="10348601" y="3930023"/>
            <a:ext cx="855023" cy="1956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8BB2E3B-BDC6-4C3E-AA9A-0BEDCE2BD3AC}"/>
              </a:ext>
            </a:extLst>
          </p:cNvPr>
          <p:cNvCxnSpPr>
            <a:cxnSpLocks/>
          </p:cNvCxnSpPr>
          <p:nvPr/>
        </p:nvCxnSpPr>
        <p:spPr>
          <a:xfrm flipV="1">
            <a:off x="5429845" y="3084215"/>
            <a:ext cx="1200243" cy="1763136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6E9D11B8-6A8D-4602-8E2F-330ED982A10F}"/>
              </a:ext>
            </a:extLst>
          </p:cNvPr>
          <p:cNvCxnSpPr>
            <a:cxnSpLocks/>
          </p:cNvCxnSpPr>
          <p:nvPr/>
        </p:nvCxnSpPr>
        <p:spPr>
          <a:xfrm flipH="1">
            <a:off x="5501098" y="4661385"/>
            <a:ext cx="1189803" cy="246096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副标题 2">
            <a:extLst>
              <a:ext uri="{FF2B5EF4-FFF2-40B4-BE49-F238E27FC236}">
                <a16:creationId xmlns:a16="http://schemas.microsoft.com/office/drawing/2014/main" id="{002ECFAA-2CB6-46BB-971D-171E7F331234}"/>
              </a:ext>
            </a:extLst>
          </p:cNvPr>
          <p:cNvSpPr txBox="1">
            <a:spLocks/>
          </p:cNvSpPr>
          <p:nvPr/>
        </p:nvSpPr>
        <p:spPr>
          <a:xfrm>
            <a:off x="7949521" y="4774374"/>
            <a:ext cx="4001176" cy="9697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zh-CN" dirty="0"/>
              <a:t>communicate</a:t>
            </a:r>
          </a:p>
          <a:p>
            <a:pPr>
              <a:buFontTx/>
              <a:buChar char="-"/>
            </a:pPr>
            <a:r>
              <a:rPr lang="en-US" altLang="zh-CN" dirty="0"/>
              <a:t>dynamic link lib</a:t>
            </a:r>
          </a:p>
        </p:txBody>
      </p:sp>
    </p:spTree>
    <p:extLst>
      <p:ext uri="{BB962C8B-B14F-4D97-AF65-F5344CB8AC3E}">
        <p14:creationId xmlns:p14="http://schemas.microsoft.com/office/powerpoint/2010/main" val="4195589832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BC7585-30A2-464A-8318-41A4EBD55FBC}"/>
              </a:ext>
            </a:extLst>
          </p:cNvPr>
          <p:cNvSpPr/>
          <p:nvPr/>
        </p:nvSpPr>
        <p:spPr>
          <a:xfrm flipV="1">
            <a:off x="0" y="6115574"/>
            <a:ext cx="12192001" cy="7424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646BC30F-6014-45E9-A5B4-3C916592887B}"/>
              </a:ext>
            </a:extLst>
          </p:cNvPr>
          <p:cNvSpPr txBox="1">
            <a:spLocks/>
          </p:cNvSpPr>
          <p:nvPr/>
        </p:nvSpPr>
        <p:spPr>
          <a:xfrm>
            <a:off x="2834979" y="6257670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>
                <a:solidFill>
                  <a:schemeClr val="bg1"/>
                </a:solidFill>
              </a:rPr>
              <a:t>程序间关系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时分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5F05511-31EF-4F44-8206-F179221C8961}"/>
              </a:ext>
            </a:extLst>
          </p:cNvPr>
          <p:cNvSpPr/>
          <p:nvPr/>
        </p:nvSpPr>
        <p:spPr>
          <a:xfrm flipV="1">
            <a:off x="0" y="1"/>
            <a:ext cx="12192001" cy="26321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https://timgsa.baidu.com/timg?image&amp;quality=80&amp;size=b9999_10000&amp;sec=1530826003219&amp;di=6fd48137a45b8647709bcb0349c3fe7a&amp;imgtype=0&amp;src=http%3A%2F%2Fis3.mzstatic.com%2Fimage%2Fthumb%2FPurple7%2Fv4%2Faa%2Fa5%2Fce%2Faaa5ce9f-4dfe-7795-6032-c973e9613fa1%2Fsource%2F512x512bb.jpg">
            <a:extLst>
              <a:ext uri="{FF2B5EF4-FFF2-40B4-BE49-F238E27FC236}">
                <a16:creationId xmlns:a16="http://schemas.microsoft.com/office/drawing/2014/main" id="{2BDDAA7B-4FF0-4355-B3DC-550F07DCE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70661"/>
            <a:ext cx="22606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timgsa.baidu.com/timg?image&amp;quality=80&amp;size=b9999_10000&amp;sec=1530826072754&amp;di=2dd44f411bbc27c379d59b96aa010e00&amp;imgtype=0&amp;src=http%3A%2F%2Fpic.90sjimg.com%2Fdesign%2F00%2F07%2F85%2F23%2F5933c43cc3a02.png">
            <a:extLst>
              <a:ext uri="{FF2B5EF4-FFF2-40B4-BE49-F238E27FC236}">
                <a16:creationId xmlns:a16="http://schemas.microsoft.com/office/drawing/2014/main" id="{9D428DF0-7327-40ED-826D-5A94B52EF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571004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timgsa.baidu.com/timg?image&amp;quality=80&amp;size=b9999_10000&amp;sec=1530826118433&amp;di=e94b1ea58df53b48f419e92ec5821c40&amp;imgtype=0&amp;src=http%3A%2F%2Fimg.sc115.com%2Fuploads%2Fsc%2Fpng%2F150412%2Fweb-code.png">
            <a:extLst>
              <a:ext uri="{FF2B5EF4-FFF2-40B4-BE49-F238E27FC236}">
                <a16:creationId xmlns:a16="http://schemas.microsoft.com/office/drawing/2014/main" id="{9256B880-1A23-4CB4-8021-408C4C6BF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75" y="3698922"/>
            <a:ext cx="1416443" cy="141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96469DC3-118F-493D-9C49-68A37978D2C3}"/>
              </a:ext>
            </a:extLst>
          </p:cNvPr>
          <p:cNvCxnSpPr>
            <a:cxnSpLocks/>
          </p:cNvCxnSpPr>
          <p:nvPr/>
        </p:nvCxnSpPr>
        <p:spPr>
          <a:xfrm>
            <a:off x="8925215" y="3012512"/>
            <a:ext cx="0" cy="2039353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1E12DAF-B7F6-4F78-874F-7322206FD756}"/>
              </a:ext>
            </a:extLst>
          </p:cNvPr>
          <p:cNvCxnSpPr>
            <a:cxnSpLocks/>
          </p:cNvCxnSpPr>
          <p:nvPr/>
        </p:nvCxnSpPr>
        <p:spPr>
          <a:xfrm>
            <a:off x="10157115" y="3748875"/>
            <a:ext cx="0" cy="2039353"/>
          </a:xfrm>
          <a:prstGeom prst="straightConnector1">
            <a:avLst/>
          </a:prstGeom>
          <a:ln w="762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6E261CB-DA1A-4299-BA86-0118F2E18A91}"/>
              </a:ext>
            </a:extLst>
          </p:cNvPr>
          <p:cNvCxnSpPr>
            <a:cxnSpLocks/>
          </p:cNvCxnSpPr>
          <p:nvPr/>
        </p:nvCxnSpPr>
        <p:spPr>
          <a:xfrm>
            <a:off x="11109615" y="3144551"/>
            <a:ext cx="0" cy="2039353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C63B9511-803E-4A5B-9EC3-50374486DD92}"/>
              </a:ext>
            </a:extLst>
          </p:cNvPr>
          <p:cNvCxnSpPr>
            <a:cxnSpLocks/>
          </p:cNvCxnSpPr>
          <p:nvPr/>
        </p:nvCxnSpPr>
        <p:spPr>
          <a:xfrm>
            <a:off x="9059861" y="3102013"/>
            <a:ext cx="985839" cy="53340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90CE4E7-230C-4CA1-B97B-1A9B273C5A42}"/>
              </a:ext>
            </a:extLst>
          </p:cNvPr>
          <p:cNvCxnSpPr>
            <a:cxnSpLocks/>
          </p:cNvCxnSpPr>
          <p:nvPr/>
        </p:nvCxnSpPr>
        <p:spPr>
          <a:xfrm>
            <a:off x="9059861" y="3302109"/>
            <a:ext cx="985839" cy="53340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A4DED242-BC8C-450D-B675-E50D6301970A}"/>
              </a:ext>
            </a:extLst>
          </p:cNvPr>
          <p:cNvCxnSpPr>
            <a:cxnSpLocks/>
          </p:cNvCxnSpPr>
          <p:nvPr/>
        </p:nvCxnSpPr>
        <p:spPr>
          <a:xfrm>
            <a:off x="9059861" y="3510813"/>
            <a:ext cx="985839" cy="53340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E017D30-DFA1-4D75-ABDF-C25DC9B8D449}"/>
              </a:ext>
            </a:extLst>
          </p:cNvPr>
          <p:cNvCxnSpPr>
            <a:cxnSpLocks/>
          </p:cNvCxnSpPr>
          <p:nvPr/>
        </p:nvCxnSpPr>
        <p:spPr>
          <a:xfrm>
            <a:off x="9059861" y="3710909"/>
            <a:ext cx="985839" cy="53340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5329195C-3493-4A6A-AC84-6AB78B05C296}"/>
              </a:ext>
            </a:extLst>
          </p:cNvPr>
          <p:cNvCxnSpPr>
            <a:cxnSpLocks/>
          </p:cNvCxnSpPr>
          <p:nvPr/>
        </p:nvCxnSpPr>
        <p:spPr>
          <a:xfrm>
            <a:off x="9059861" y="3890640"/>
            <a:ext cx="985839" cy="53340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E89CD67-9D4B-4AD2-81F9-B32B4D5833A8}"/>
              </a:ext>
            </a:extLst>
          </p:cNvPr>
          <p:cNvCxnSpPr>
            <a:cxnSpLocks/>
          </p:cNvCxnSpPr>
          <p:nvPr/>
        </p:nvCxnSpPr>
        <p:spPr>
          <a:xfrm>
            <a:off x="9059861" y="4058121"/>
            <a:ext cx="985839" cy="53340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A52DA719-BDBA-4093-81D7-2E849DC12E42}"/>
              </a:ext>
            </a:extLst>
          </p:cNvPr>
          <p:cNvCxnSpPr>
            <a:cxnSpLocks/>
          </p:cNvCxnSpPr>
          <p:nvPr/>
        </p:nvCxnSpPr>
        <p:spPr>
          <a:xfrm>
            <a:off x="9059861" y="4219735"/>
            <a:ext cx="985839" cy="53340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7434517C-2F79-4160-AA11-03C2CE15B200}"/>
              </a:ext>
            </a:extLst>
          </p:cNvPr>
          <p:cNvCxnSpPr>
            <a:cxnSpLocks/>
          </p:cNvCxnSpPr>
          <p:nvPr/>
        </p:nvCxnSpPr>
        <p:spPr>
          <a:xfrm>
            <a:off x="9059861" y="4410090"/>
            <a:ext cx="985839" cy="53340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76B5F399-44AA-4877-8493-18F53899A52D}"/>
              </a:ext>
            </a:extLst>
          </p:cNvPr>
          <p:cNvCxnSpPr>
            <a:cxnSpLocks/>
          </p:cNvCxnSpPr>
          <p:nvPr/>
        </p:nvCxnSpPr>
        <p:spPr>
          <a:xfrm>
            <a:off x="9059861" y="4575862"/>
            <a:ext cx="985839" cy="53340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7A7FD39E-CC82-4149-8EBE-601EAF878D7E}"/>
              </a:ext>
            </a:extLst>
          </p:cNvPr>
          <p:cNvCxnSpPr>
            <a:cxnSpLocks/>
          </p:cNvCxnSpPr>
          <p:nvPr/>
        </p:nvCxnSpPr>
        <p:spPr>
          <a:xfrm>
            <a:off x="9059861" y="4778321"/>
            <a:ext cx="985839" cy="53340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2EF5EEA0-74CA-4F01-A0E0-F03C6EC96D7B}"/>
              </a:ext>
            </a:extLst>
          </p:cNvPr>
          <p:cNvCxnSpPr>
            <a:cxnSpLocks/>
          </p:cNvCxnSpPr>
          <p:nvPr/>
        </p:nvCxnSpPr>
        <p:spPr>
          <a:xfrm>
            <a:off x="9059861" y="4955297"/>
            <a:ext cx="985839" cy="53340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A09D2F13-0513-47D0-9729-B893DE0C34BE}"/>
              </a:ext>
            </a:extLst>
          </p:cNvPr>
          <p:cNvCxnSpPr>
            <a:cxnSpLocks/>
          </p:cNvCxnSpPr>
          <p:nvPr/>
        </p:nvCxnSpPr>
        <p:spPr>
          <a:xfrm flipV="1">
            <a:off x="10293931" y="3222643"/>
            <a:ext cx="675984" cy="4127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50425DE-5180-49A3-A624-DF5592190BE5}"/>
              </a:ext>
            </a:extLst>
          </p:cNvPr>
          <p:cNvCxnSpPr>
            <a:cxnSpLocks/>
          </p:cNvCxnSpPr>
          <p:nvPr/>
        </p:nvCxnSpPr>
        <p:spPr>
          <a:xfrm flipV="1">
            <a:off x="10293931" y="3390170"/>
            <a:ext cx="675984" cy="4127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C5BB759E-68D1-498E-AD3B-26D0E3B530D6}"/>
              </a:ext>
            </a:extLst>
          </p:cNvPr>
          <p:cNvCxnSpPr>
            <a:cxnSpLocks/>
          </p:cNvCxnSpPr>
          <p:nvPr/>
        </p:nvCxnSpPr>
        <p:spPr>
          <a:xfrm flipV="1">
            <a:off x="10293931" y="3596559"/>
            <a:ext cx="675984" cy="4127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D58407FF-F5B9-479B-BAA6-99F3E68D9D89}"/>
              </a:ext>
            </a:extLst>
          </p:cNvPr>
          <p:cNvCxnSpPr>
            <a:cxnSpLocks/>
          </p:cNvCxnSpPr>
          <p:nvPr/>
        </p:nvCxnSpPr>
        <p:spPr>
          <a:xfrm flipV="1">
            <a:off x="10293931" y="3773086"/>
            <a:ext cx="675984" cy="4127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D157062A-3351-43D0-AE5A-BFAE890F16CA}"/>
              </a:ext>
            </a:extLst>
          </p:cNvPr>
          <p:cNvCxnSpPr>
            <a:cxnSpLocks/>
          </p:cNvCxnSpPr>
          <p:nvPr/>
        </p:nvCxnSpPr>
        <p:spPr>
          <a:xfrm flipV="1">
            <a:off x="10293931" y="3924682"/>
            <a:ext cx="675984" cy="4127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CB1F1754-34DF-480E-8F5D-2930BFDDC22D}"/>
              </a:ext>
            </a:extLst>
          </p:cNvPr>
          <p:cNvCxnSpPr>
            <a:cxnSpLocks/>
          </p:cNvCxnSpPr>
          <p:nvPr/>
        </p:nvCxnSpPr>
        <p:spPr>
          <a:xfrm flipV="1">
            <a:off x="10293931" y="4101208"/>
            <a:ext cx="675984" cy="4127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E4693C81-F72D-40E5-BB9A-B6ABDCF1C941}"/>
              </a:ext>
            </a:extLst>
          </p:cNvPr>
          <p:cNvCxnSpPr>
            <a:cxnSpLocks/>
          </p:cNvCxnSpPr>
          <p:nvPr/>
        </p:nvCxnSpPr>
        <p:spPr>
          <a:xfrm flipV="1">
            <a:off x="10293931" y="4289460"/>
            <a:ext cx="675984" cy="4127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92372C7B-D71A-4648-B157-88F33ED2FBAB}"/>
              </a:ext>
            </a:extLst>
          </p:cNvPr>
          <p:cNvCxnSpPr>
            <a:cxnSpLocks/>
          </p:cNvCxnSpPr>
          <p:nvPr/>
        </p:nvCxnSpPr>
        <p:spPr>
          <a:xfrm flipV="1">
            <a:off x="10293931" y="4429241"/>
            <a:ext cx="675984" cy="4127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F7F7B626-0ECC-4103-BB09-2317B22E2F6A}"/>
              </a:ext>
            </a:extLst>
          </p:cNvPr>
          <p:cNvCxnSpPr>
            <a:cxnSpLocks/>
          </p:cNvCxnSpPr>
          <p:nvPr/>
        </p:nvCxnSpPr>
        <p:spPr>
          <a:xfrm flipV="1">
            <a:off x="10293931" y="4605767"/>
            <a:ext cx="675984" cy="4127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21AD1AB2-637F-44C4-9F22-45EFF05D1B80}"/>
              </a:ext>
            </a:extLst>
          </p:cNvPr>
          <p:cNvCxnSpPr>
            <a:cxnSpLocks/>
          </p:cNvCxnSpPr>
          <p:nvPr/>
        </p:nvCxnSpPr>
        <p:spPr>
          <a:xfrm flipV="1">
            <a:off x="10293931" y="4771125"/>
            <a:ext cx="675984" cy="4127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2F142B5D-5608-423D-9D89-4B058ADDCF1F}"/>
              </a:ext>
            </a:extLst>
          </p:cNvPr>
          <p:cNvCxnSpPr>
            <a:cxnSpLocks/>
          </p:cNvCxnSpPr>
          <p:nvPr/>
        </p:nvCxnSpPr>
        <p:spPr>
          <a:xfrm flipV="1">
            <a:off x="10293931" y="4932801"/>
            <a:ext cx="675984" cy="4127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F909039C-CECA-427E-A182-045CD513898A}"/>
              </a:ext>
            </a:extLst>
          </p:cNvPr>
          <p:cNvCxnSpPr>
            <a:cxnSpLocks/>
          </p:cNvCxnSpPr>
          <p:nvPr/>
        </p:nvCxnSpPr>
        <p:spPr>
          <a:xfrm flipV="1">
            <a:off x="10293931" y="5095966"/>
            <a:ext cx="675984" cy="4127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FA57052B-BA05-4290-AAD7-44A31675036C}"/>
              </a:ext>
            </a:extLst>
          </p:cNvPr>
          <p:cNvCxnSpPr>
            <a:cxnSpLocks/>
          </p:cNvCxnSpPr>
          <p:nvPr/>
        </p:nvCxnSpPr>
        <p:spPr>
          <a:xfrm flipH="1" flipV="1">
            <a:off x="9059861" y="3202072"/>
            <a:ext cx="962715" cy="5351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6AB1B765-B0CD-424D-A5BB-371237512ADB}"/>
              </a:ext>
            </a:extLst>
          </p:cNvPr>
          <p:cNvCxnSpPr>
            <a:cxnSpLocks/>
          </p:cNvCxnSpPr>
          <p:nvPr/>
        </p:nvCxnSpPr>
        <p:spPr>
          <a:xfrm flipH="1" flipV="1">
            <a:off x="9059861" y="3380461"/>
            <a:ext cx="962715" cy="5351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1E30EC0A-FAB6-4C12-A863-DEFA85D94908}"/>
              </a:ext>
            </a:extLst>
          </p:cNvPr>
          <p:cNvCxnSpPr>
            <a:cxnSpLocks/>
          </p:cNvCxnSpPr>
          <p:nvPr/>
        </p:nvCxnSpPr>
        <p:spPr>
          <a:xfrm flipH="1" flipV="1">
            <a:off x="9059861" y="3585029"/>
            <a:ext cx="962715" cy="5351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DC8EF316-BF54-402A-91C8-F17E63666C00}"/>
              </a:ext>
            </a:extLst>
          </p:cNvPr>
          <p:cNvCxnSpPr>
            <a:cxnSpLocks/>
          </p:cNvCxnSpPr>
          <p:nvPr/>
        </p:nvCxnSpPr>
        <p:spPr>
          <a:xfrm flipH="1" flipV="1">
            <a:off x="9059861" y="3775282"/>
            <a:ext cx="962715" cy="5351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FDD65901-5FD1-4ABB-85B0-1B2363D84D21}"/>
              </a:ext>
            </a:extLst>
          </p:cNvPr>
          <p:cNvCxnSpPr>
            <a:cxnSpLocks/>
          </p:cNvCxnSpPr>
          <p:nvPr/>
        </p:nvCxnSpPr>
        <p:spPr>
          <a:xfrm flipH="1" flipV="1">
            <a:off x="9059861" y="3978873"/>
            <a:ext cx="962715" cy="5351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4D4B2B2A-F73D-400A-A123-A8216E85B6FC}"/>
              </a:ext>
            </a:extLst>
          </p:cNvPr>
          <p:cNvCxnSpPr>
            <a:cxnSpLocks/>
          </p:cNvCxnSpPr>
          <p:nvPr/>
        </p:nvCxnSpPr>
        <p:spPr>
          <a:xfrm flipH="1" flipV="1">
            <a:off x="9059861" y="4131318"/>
            <a:ext cx="962715" cy="5351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833B5728-A730-4AB5-9D09-CC7818C70C7C}"/>
              </a:ext>
            </a:extLst>
          </p:cNvPr>
          <p:cNvCxnSpPr>
            <a:cxnSpLocks/>
          </p:cNvCxnSpPr>
          <p:nvPr/>
        </p:nvCxnSpPr>
        <p:spPr>
          <a:xfrm flipH="1" flipV="1">
            <a:off x="9059861" y="4323264"/>
            <a:ext cx="962715" cy="5351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42370DEE-185D-4773-A2D3-32EBD0FE6674}"/>
              </a:ext>
            </a:extLst>
          </p:cNvPr>
          <p:cNvCxnSpPr>
            <a:cxnSpLocks/>
          </p:cNvCxnSpPr>
          <p:nvPr/>
        </p:nvCxnSpPr>
        <p:spPr>
          <a:xfrm flipH="1" flipV="1">
            <a:off x="9059861" y="4501002"/>
            <a:ext cx="962715" cy="5351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3EE32A35-5170-415C-9C5A-4A81170B9629}"/>
              </a:ext>
            </a:extLst>
          </p:cNvPr>
          <p:cNvCxnSpPr>
            <a:cxnSpLocks/>
          </p:cNvCxnSpPr>
          <p:nvPr/>
        </p:nvCxnSpPr>
        <p:spPr>
          <a:xfrm flipH="1" flipV="1">
            <a:off x="9059861" y="4678708"/>
            <a:ext cx="962715" cy="5351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D016D514-D1FE-4D8E-AAFB-F43527B6ADB2}"/>
              </a:ext>
            </a:extLst>
          </p:cNvPr>
          <p:cNvCxnSpPr>
            <a:cxnSpLocks/>
          </p:cNvCxnSpPr>
          <p:nvPr/>
        </p:nvCxnSpPr>
        <p:spPr>
          <a:xfrm flipH="1" flipV="1">
            <a:off x="9059861" y="4858364"/>
            <a:ext cx="962715" cy="5351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6BF7E633-3ECA-4451-84FF-3503357FCE04}"/>
              </a:ext>
            </a:extLst>
          </p:cNvPr>
          <p:cNvCxnSpPr>
            <a:cxnSpLocks/>
          </p:cNvCxnSpPr>
          <p:nvPr/>
        </p:nvCxnSpPr>
        <p:spPr>
          <a:xfrm flipH="1">
            <a:off x="10245395" y="3303205"/>
            <a:ext cx="724520" cy="4424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C40C91CC-E765-4AFE-8166-203519C48E15}"/>
              </a:ext>
            </a:extLst>
          </p:cNvPr>
          <p:cNvCxnSpPr>
            <a:cxnSpLocks/>
          </p:cNvCxnSpPr>
          <p:nvPr/>
        </p:nvCxnSpPr>
        <p:spPr>
          <a:xfrm flipH="1">
            <a:off x="10245395" y="3493797"/>
            <a:ext cx="724520" cy="4424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078FA904-83ED-4C70-86B9-46C0A3E5A667}"/>
              </a:ext>
            </a:extLst>
          </p:cNvPr>
          <p:cNvCxnSpPr>
            <a:cxnSpLocks/>
          </p:cNvCxnSpPr>
          <p:nvPr/>
        </p:nvCxnSpPr>
        <p:spPr>
          <a:xfrm flipH="1">
            <a:off x="10245395" y="3696009"/>
            <a:ext cx="724520" cy="4424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E17631CA-A634-4973-8DF1-181AB99BD599}"/>
              </a:ext>
            </a:extLst>
          </p:cNvPr>
          <p:cNvCxnSpPr>
            <a:cxnSpLocks/>
          </p:cNvCxnSpPr>
          <p:nvPr/>
        </p:nvCxnSpPr>
        <p:spPr>
          <a:xfrm flipH="1">
            <a:off x="10245395" y="3860868"/>
            <a:ext cx="724520" cy="4424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867F282E-8BC8-4512-950A-F11273E6926D}"/>
              </a:ext>
            </a:extLst>
          </p:cNvPr>
          <p:cNvCxnSpPr>
            <a:cxnSpLocks/>
          </p:cNvCxnSpPr>
          <p:nvPr/>
        </p:nvCxnSpPr>
        <p:spPr>
          <a:xfrm flipH="1">
            <a:off x="10245395" y="4012110"/>
            <a:ext cx="724520" cy="4424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C7AB942A-0DB2-4CE2-B2F4-6D70DA41C745}"/>
              </a:ext>
            </a:extLst>
          </p:cNvPr>
          <p:cNvCxnSpPr>
            <a:cxnSpLocks/>
          </p:cNvCxnSpPr>
          <p:nvPr/>
        </p:nvCxnSpPr>
        <p:spPr>
          <a:xfrm flipH="1">
            <a:off x="10245395" y="4189694"/>
            <a:ext cx="724520" cy="4424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49A657FD-06C1-4799-A44A-AF802029496E}"/>
              </a:ext>
            </a:extLst>
          </p:cNvPr>
          <p:cNvCxnSpPr>
            <a:cxnSpLocks/>
          </p:cNvCxnSpPr>
          <p:nvPr/>
        </p:nvCxnSpPr>
        <p:spPr>
          <a:xfrm flipH="1">
            <a:off x="10245395" y="4354962"/>
            <a:ext cx="724520" cy="4424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EBB5FC8B-22E5-4F45-9FA2-CF976B040C8B}"/>
              </a:ext>
            </a:extLst>
          </p:cNvPr>
          <p:cNvCxnSpPr>
            <a:cxnSpLocks/>
          </p:cNvCxnSpPr>
          <p:nvPr/>
        </p:nvCxnSpPr>
        <p:spPr>
          <a:xfrm flipH="1">
            <a:off x="10245395" y="4531487"/>
            <a:ext cx="724520" cy="4424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212E6198-675A-4C0E-81C8-A5982F917536}"/>
              </a:ext>
            </a:extLst>
          </p:cNvPr>
          <p:cNvCxnSpPr>
            <a:cxnSpLocks/>
          </p:cNvCxnSpPr>
          <p:nvPr/>
        </p:nvCxnSpPr>
        <p:spPr>
          <a:xfrm flipH="1">
            <a:off x="10245395" y="4683498"/>
            <a:ext cx="724520" cy="4424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0B4B5C56-8599-42F0-B5A7-A71DEA1C6A4E}"/>
              </a:ext>
            </a:extLst>
          </p:cNvPr>
          <p:cNvCxnSpPr>
            <a:cxnSpLocks/>
          </p:cNvCxnSpPr>
          <p:nvPr/>
        </p:nvCxnSpPr>
        <p:spPr>
          <a:xfrm flipH="1">
            <a:off x="10245395" y="4860733"/>
            <a:ext cx="724520" cy="4424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471A43B5-48AB-49D9-BCC5-C4C7ED7D0903}"/>
              </a:ext>
            </a:extLst>
          </p:cNvPr>
          <p:cNvCxnSpPr>
            <a:cxnSpLocks/>
          </p:cNvCxnSpPr>
          <p:nvPr/>
        </p:nvCxnSpPr>
        <p:spPr>
          <a:xfrm flipH="1">
            <a:off x="10245395" y="5025345"/>
            <a:ext cx="724520" cy="44241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565560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BC7585-30A2-464A-8318-41A4EBD55FBC}"/>
              </a:ext>
            </a:extLst>
          </p:cNvPr>
          <p:cNvSpPr/>
          <p:nvPr/>
        </p:nvSpPr>
        <p:spPr>
          <a:xfrm flipV="1">
            <a:off x="0" y="6115574"/>
            <a:ext cx="12192001" cy="7424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646BC30F-6014-45E9-A5B4-3C916592887B}"/>
              </a:ext>
            </a:extLst>
          </p:cNvPr>
          <p:cNvSpPr txBox="1">
            <a:spLocks/>
          </p:cNvSpPr>
          <p:nvPr/>
        </p:nvSpPr>
        <p:spPr>
          <a:xfrm>
            <a:off x="2834979" y="6257670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>
                <a:solidFill>
                  <a:schemeClr val="bg1"/>
                </a:solidFill>
              </a:rPr>
              <a:t>程序间关系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虚存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5F05511-31EF-4F44-8206-F179221C8961}"/>
              </a:ext>
            </a:extLst>
          </p:cNvPr>
          <p:cNvSpPr/>
          <p:nvPr/>
        </p:nvSpPr>
        <p:spPr>
          <a:xfrm flipV="1">
            <a:off x="0" y="1"/>
            <a:ext cx="12192001" cy="26321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https://timgsa.baidu.com/timg?image&amp;quality=80&amp;size=b9999_10000&amp;sec=1530826003219&amp;di=6fd48137a45b8647709bcb0349c3fe7a&amp;imgtype=0&amp;src=http%3A%2F%2Fis3.mzstatic.com%2Fimage%2Fthumb%2FPurple7%2Fv4%2Faa%2Fa5%2Fce%2Faaa5ce9f-4dfe-7795-6032-c973e9613fa1%2Fsource%2F512x512bb.jpg">
            <a:extLst>
              <a:ext uri="{FF2B5EF4-FFF2-40B4-BE49-F238E27FC236}">
                <a16:creationId xmlns:a16="http://schemas.microsoft.com/office/drawing/2014/main" id="{2BDDAA7B-4FF0-4355-B3DC-550F07DCE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979" y="3851770"/>
            <a:ext cx="22606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timgsa.baidu.com/timg?image&amp;quality=80&amp;size=b9999_10000&amp;sec=1530826072754&amp;di=2dd44f411bbc27c379d59b96aa010e00&amp;imgtype=0&amp;src=http%3A%2F%2Fpic.90sjimg.com%2Fdesign%2F00%2F07%2F85%2F23%2F5933c43cc3a02.png">
            <a:extLst>
              <a:ext uri="{FF2B5EF4-FFF2-40B4-BE49-F238E27FC236}">
                <a16:creationId xmlns:a16="http://schemas.microsoft.com/office/drawing/2014/main" id="{9D428DF0-7327-40ED-826D-5A94B52EF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79" y="415211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timgsa.baidu.com/timg?image&amp;quality=80&amp;size=b9999_10000&amp;sec=1530826118433&amp;di=e94b1ea58df53b48f419e92ec5821c40&amp;imgtype=0&amp;src=http%3A%2F%2Fimg.sc115.com%2Fuploads%2Fsc%2Fpng%2F150412%2Fweb-code.png">
            <a:extLst>
              <a:ext uri="{FF2B5EF4-FFF2-40B4-BE49-F238E27FC236}">
                <a16:creationId xmlns:a16="http://schemas.microsoft.com/office/drawing/2014/main" id="{9256B880-1A23-4CB4-8021-408C4C6BF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554" y="4280031"/>
            <a:ext cx="1416443" cy="141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6A93D420-B294-4F25-B1ED-7DCAA8A7EE0A}"/>
              </a:ext>
            </a:extLst>
          </p:cNvPr>
          <p:cNvSpPr/>
          <p:nvPr/>
        </p:nvSpPr>
        <p:spPr>
          <a:xfrm>
            <a:off x="1011090" y="3916639"/>
            <a:ext cx="1955800" cy="914400"/>
          </a:xfrm>
          <a:prstGeom prst="wedgeRoundRectCallout">
            <a:avLst>
              <a:gd name="adj1" fmla="val 70705"/>
              <a:gd name="adj2" fmla="val 51389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find me a song at place A</a:t>
            </a:r>
            <a:endParaRPr lang="en-US" dirty="0"/>
          </a:p>
        </p:txBody>
      </p:sp>
      <p:sp>
        <p:nvSpPr>
          <p:cNvPr id="66" name="对话气泡: 圆角矩形 65">
            <a:extLst>
              <a:ext uri="{FF2B5EF4-FFF2-40B4-BE49-F238E27FC236}">
                <a16:creationId xmlns:a16="http://schemas.microsoft.com/office/drawing/2014/main" id="{23E850BD-602D-4619-8B53-363086799F0A}"/>
              </a:ext>
            </a:extLst>
          </p:cNvPr>
          <p:cNvSpPr/>
          <p:nvPr/>
        </p:nvSpPr>
        <p:spPr>
          <a:xfrm>
            <a:off x="9423400" y="3248024"/>
            <a:ext cx="2184400" cy="914400"/>
          </a:xfrm>
          <a:prstGeom prst="wedgeRoundRectCallout">
            <a:avLst>
              <a:gd name="adj1" fmla="val -39684"/>
              <a:gd name="adj2" fmla="val 87500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find me my  code </a:t>
            </a:r>
          </a:p>
          <a:p>
            <a:pPr algn="ctr"/>
            <a:r>
              <a:rPr lang="en-US" altLang="zh-CN" dirty="0"/>
              <a:t>at place A</a:t>
            </a:r>
            <a:endParaRPr lang="en-US" dirty="0"/>
          </a:p>
        </p:txBody>
      </p:sp>
      <p:pic>
        <p:nvPicPr>
          <p:cNvPr id="19458" name="Picture 2" descr="https://timgsa.baidu.com/timg?image&amp;quality=80&amp;size=b9999_10000&amp;sec=1531421251&amp;di=c392b8e9c8e4f4c65c1a8ceb4df00464&amp;imgtype=jpg&amp;er=1&amp;src=http%3A%2F%2Fwww.icosky.com%2Ficon%2Fpng%2FSystem%2FRefresh%2520Cl%2FSystem%2520Memory.png">
            <a:extLst>
              <a:ext uri="{FF2B5EF4-FFF2-40B4-BE49-F238E27FC236}">
                <a16:creationId xmlns:a16="http://schemas.microsoft.com/office/drawing/2014/main" id="{9586D801-A49C-4747-A1F6-1740DA3E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199" y="260613"/>
            <a:ext cx="2110880" cy="211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对话气泡: 圆角矩形 66">
            <a:extLst>
              <a:ext uri="{FF2B5EF4-FFF2-40B4-BE49-F238E27FC236}">
                <a16:creationId xmlns:a16="http://schemas.microsoft.com/office/drawing/2014/main" id="{11650ED5-9D54-482E-A293-19100EB188F1}"/>
              </a:ext>
            </a:extLst>
          </p:cNvPr>
          <p:cNvSpPr/>
          <p:nvPr/>
        </p:nvSpPr>
        <p:spPr>
          <a:xfrm>
            <a:off x="6359986" y="1444617"/>
            <a:ext cx="838200" cy="643841"/>
          </a:xfrm>
          <a:prstGeom prst="wedgeRoundRectCallout">
            <a:avLst>
              <a:gd name="adj1" fmla="val -87087"/>
              <a:gd name="adj2" fmla="val -33289"/>
              <a:gd name="adj3" fmla="val 16667"/>
            </a:avLst>
          </a:prstGeom>
          <a:solidFill>
            <a:schemeClr val="accent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68" name="对话气泡: 圆角矩形 67">
            <a:extLst>
              <a:ext uri="{FF2B5EF4-FFF2-40B4-BE49-F238E27FC236}">
                <a16:creationId xmlns:a16="http://schemas.microsoft.com/office/drawing/2014/main" id="{6701D027-D5E8-40DE-9E5C-3DCEB51EE7D9}"/>
              </a:ext>
            </a:extLst>
          </p:cNvPr>
          <p:cNvSpPr/>
          <p:nvPr/>
        </p:nvSpPr>
        <p:spPr>
          <a:xfrm>
            <a:off x="4686300" y="3126493"/>
            <a:ext cx="1955800" cy="914400"/>
          </a:xfrm>
          <a:prstGeom prst="wedgeRoundRectCallout">
            <a:avLst>
              <a:gd name="adj1" fmla="val 29147"/>
              <a:gd name="adj2" fmla="val 98611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find me the text at place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05941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BC7585-30A2-464A-8318-41A4EBD55FBC}"/>
              </a:ext>
            </a:extLst>
          </p:cNvPr>
          <p:cNvSpPr/>
          <p:nvPr/>
        </p:nvSpPr>
        <p:spPr>
          <a:xfrm flipV="1">
            <a:off x="0" y="6115574"/>
            <a:ext cx="12192001" cy="7424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646BC30F-6014-45E9-A5B4-3C916592887B}"/>
              </a:ext>
            </a:extLst>
          </p:cNvPr>
          <p:cNvSpPr txBox="1">
            <a:spLocks/>
          </p:cNvSpPr>
          <p:nvPr/>
        </p:nvSpPr>
        <p:spPr>
          <a:xfrm>
            <a:off x="2834979" y="6257670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>
                <a:solidFill>
                  <a:schemeClr val="bg1"/>
                </a:solidFill>
              </a:rPr>
              <a:t>程序间关系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虚存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5F05511-31EF-4F44-8206-F179221C8961}"/>
              </a:ext>
            </a:extLst>
          </p:cNvPr>
          <p:cNvSpPr/>
          <p:nvPr/>
        </p:nvSpPr>
        <p:spPr>
          <a:xfrm flipV="1">
            <a:off x="0" y="1"/>
            <a:ext cx="12192001" cy="26321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https://timgsa.baidu.com/timg?image&amp;quality=80&amp;size=b9999_10000&amp;sec=1530826003219&amp;di=6fd48137a45b8647709bcb0349c3fe7a&amp;imgtype=0&amp;src=http%3A%2F%2Fis3.mzstatic.com%2Fimage%2Fthumb%2FPurple7%2Fv4%2Faa%2Fa5%2Fce%2Faaa5ce9f-4dfe-7795-6032-c973e9613fa1%2Fsource%2F512x512bb.jpg">
            <a:extLst>
              <a:ext uri="{FF2B5EF4-FFF2-40B4-BE49-F238E27FC236}">
                <a16:creationId xmlns:a16="http://schemas.microsoft.com/office/drawing/2014/main" id="{2BDDAA7B-4FF0-4355-B3DC-550F07DCE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979" y="3851770"/>
            <a:ext cx="22606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timgsa.baidu.com/timg?image&amp;quality=80&amp;size=b9999_10000&amp;sec=1530826072754&amp;di=2dd44f411bbc27c379d59b96aa010e00&amp;imgtype=0&amp;src=http%3A%2F%2Fpic.90sjimg.com%2Fdesign%2F00%2F07%2F85%2F23%2F5933c43cc3a02.png">
            <a:extLst>
              <a:ext uri="{FF2B5EF4-FFF2-40B4-BE49-F238E27FC236}">
                <a16:creationId xmlns:a16="http://schemas.microsoft.com/office/drawing/2014/main" id="{9D428DF0-7327-40ED-826D-5A94B52EF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79" y="415211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timgsa.baidu.com/timg?image&amp;quality=80&amp;size=b9999_10000&amp;sec=1530826118433&amp;di=e94b1ea58df53b48f419e92ec5821c40&amp;imgtype=0&amp;src=http%3A%2F%2Fimg.sc115.com%2Fuploads%2Fsc%2Fpng%2F150412%2Fweb-code.png">
            <a:extLst>
              <a:ext uri="{FF2B5EF4-FFF2-40B4-BE49-F238E27FC236}">
                <a16:creationId xmlns:a16="http://schemas.microsoft.com/office/drawing/2014/main" id="{9256B880-1A23-4CB4-8021-408C4C6BF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554" y="4280031"/>
            <a:ext cx="1416443" cy="141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6A93D420-B294-4F25-B1ED-7DCAA8A7EE0A}"/>
              </a:ext>
            </a:extLst>
          </p:cNvPr>
          <p:cNvSpPr/>
          <p:nvPr/>
        </p:nvSpPr>
        <p:spPr>
          <a:xfrm>
            <a:off x="1011090" y="3916639"/>
            <a:ext cx="1955800" cy="914400"/>
          </a:xfrm>
          <a:prstGeom prst="wedgeRoundRectCallout">
            <a:avLst>
              <a:gd name="adj1" fmla="val 70705"/>
              <a:gd name="adj2" fmla="val 51389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find me a song at place A</a:t>
            </a:r>
            <a:endParaRPr lang="en-US" dirty="0"/>
          </a:p>
        </p:txBody>
      </p:sp>
      <p:sp>
        <p:nvSpPr>
          <p:cNvPr id="63" name="对话气泡: 圆角矩形 62">
            <a:extLst>
              <a:ext uri="{FF2B5EF4-FFF2-40B4-BE49-F238E27FC236}">
                <a16:creationId xmlns:a16="http://schemas.microsoft.com/office/drawing/2014/main" id="{10320CD5-751C-401D-94A0-62E2C9E321AC}"/>
              </a:ext>
            </a:extLst>
          </p:cNvPr>
          <p:cNvSpPr/>
          <p:nvPr/>
        </p:nvSpPr>
        <p:spPr>
          <a:xfrm>
            <a:off x="4686300" y="3126493"/>
            <a:ext cx="1955800" cy="914400"/>
          </a:xfrm>
          <a:prstGeom prst="wedgeRoundRectCallout">
            <a:avLst>
              <a:gd name="adj1" fmla="val 29147"/>
              <a:gd name="adj2" fmla="val 98611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find me the text at place A</a:t>
            </a:r>
            <a:endParaRPr lang="en-US" dirty="0"/>
          </a:p>
        </p:txBody>
      </p:sp>
      <p:sp>
        <p:nvSpPr>
          <p:cNvPr id="66" name="对话气泡: 圆角矩形 65">
            <a:extLst>
              <a:ext uri="{FF2B5EF4-FFF2-40B4-BE49-F238E27FC236}">
                <a16:creationId xmlns:a16="http://schemas.microsoft.com/office/drawing/2014/main" id="{23E850BD-602D-4619-8B53-363086799F0A}"/>
              </a:ext>
            </a:extLst>
          </p:cNvPr>
          <p:cNvSpPr/>
          <p:nvPr/>
        </p:nvSpPr>
        <p:spPr>
          <a:xfrm>
            <a:off x="9423400" y="3248024"/>
            <a:ext cx="2184400" cy="914400"/>
          </a:xfrm>
          <a:prstGeom prst="wedgeRoundRectCallout">
            <a:avLst>
              <a:gd name="adj1" fmla="val -39684"/>
              <a:gd name="adj2" fmla="val 87500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find me my  code </a:t>
            </a:r>
          </a:p>
          <a:p>
            <a:pPr algn="ctr"/>
            <a:r>
              <a:rPr lang="en-US" altLang="zh-CN" dirty="0"/>
              <a:t>at place A</a:t>
            </a:r>
            <a:endParaRPr lang="en-US" dirty="0"/>
          </a:p>
        </p:txBody>
      </p:sp>
      <p:pic>
        <p:nvPicPr>
          <p:cNvPr id="19458" name="Picture 2" descr="https://timgsa.baidu.com/timg?image&amp;quality=80&amp;size=b9999_10000&amp;sec=1531421251&amp;di=c392b8e9c8e4f4c65c1a8ceb4df00464&amp;imgtype=jpg&amp;er=1&amp;src=http%3A%2F%2Fwww.icosky.com%2Ficon%2Fpng%2FSystem%2FRefresh%2520Cl%2FSystem%2520Memory.png">
            <a:extLst>
              <a:ext uri="{FF2B5EF4-FFF2-40B4-BE49-F238E27FC236}">
                <a16:creationId xmlns:a16="http://schemas.microsoft.com/office/drawing/2014/main" id="{9586D801-A49C-4747-A1F6-1740DA3E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260" y="343526"/>
            <a:ext cx="2110880" cy="211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timgsa.baidu.com/timg?image&amp;quality=80&amp;size=b9999_10000&amp;sec=1531421251&amp;di=c392b8e9c8e4f4c65c1a8ceb4df00464&amp;imgtype=jpg&amp;er=1&amp;src=http%3A%2F%2Fwww.icosky.com%2Ficon%2Fpng%2FSystem%2FRefresh%2520Cl%2FSystem%2520Memory.png">
            <a:extLst>
              <a:ext uri="{FF2B5EF4-FFF2-40B4-BE49-F238E27FC236}">
                <a16:creationId xmlns:a16="http://schemas.microsoft.com/office/drawing/2014/main" id="{728CB4D9-52F0-4B0D-8E99-D2B16CFB6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460" y="343526"/>
            <a:ext cx="2110880" cy="211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timgsa.baidu.com/timg?image&amp;quality=80&amp;size=b9999_10000&amp;sec=1531421251&amp;di=c392b8e9c8e4f4c65c1a8ceb4df00464&amp;imgtype=jpg&amp;er=1&amp;src=http%3A%2F%2Fwww.icosky.com%2Ficon%2Fpng%2FSystem%2FRefresh%2520Cl%2FSystem%2520Memory.png">
            <a:extLst>
              <a:ext uri="{FF2B5EF4-FFF2-40B4-BE49-F238E27FC236}">
                <a16:creationId xmlns:a16="http://schemas.microsoft.com/office/drawing/2014/main" id="{039CDC00-FC23-4A2B-976B-ED3E20353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130" y="343526"/>
            <a:ext cx="2110880" cy="211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timgsa.baidu.com/timg?image&amp;quality=80&amp;size=b9999_10000&amp;sec=1531421251&amp;di=c392b8e9c8e4f4c65c1a8ceb4df00464&amp;imgtype=jpg&amp;er=1&amp;src=http%3A%2F%2Fwww.icosky.com%2Ficon%2Fpng%2FSystem%2FRefresh%2520Cl%2FSystem%2520Memory.png">
            <a:extLst>
              <a:ext uri="{FF2B5EF4-FFF2-40B4-BE49-F238E27FC236}">
                <a16:creationId xmlns:a16="http://schemas.microsoft.com/office/drawing/2014/main" id="{7A611024-80DD-4D8C-AB96-A7E012898B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248"/>
          <a:stretch/>
        </p:blipFill>
        <p:spPr bwMode="auto">
          <a:xfrm>
            <a:off x="8559130" y="343526"/>
            <a:ext cx="2110880" cy="8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timgsa.baidu.com/timg?image&amp;quality=80&amp;size=b9999_10000&amp;sec=1531421251&amp;di=c392b8e9c8e4f4c65c1a8ceb4df00464&amp;imgtype=jpg&amp;er=1&amp;src=http%3A%2F%2Fwww.icosky.com%2Ficon%2Fpng%2FSystem%2FRefresh%2520Cl%2FSystem%2520Memory.png">
            <a:extLst>
              <a:ext uri="{FF2B5EF4-FFF2-40B4-BE49-F238E27FC236}">
                <a16:creationId xmlns:a16="http://schemas.microsoft.com/office/drawing/2014/main" id="{74C5A74B-1A0F-4211-B0CF-90A9DF90A4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752" b="46156"/>
          <a:stretch/>
        </p:blipFill>
        <p:spPr bwMode="auto">
          <a:xfrm>
            <a:off x="4926260" y="1154630"/>
            <a:ext cx="2110880" cy="31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timgsa.baidu.com/timg?image&amp;quality=80&amp;size=b9999_10000&amp;sec=1531421251&amp;di=c392b8e9c8e4f4c65c1a8ceb4df00464&amp;imgtype=jpg&amp;er=1&amp;src=http%3A%2F%2Fwww.icosky.com%2Ficon%2Fpng%2FSystem%2FRefresh%2520Cl%2FSystem%2520Memory.png">
            <a:extLst>
              <a:ext uri="{FF2B5EF4-FFF2-40B4-BE49-F238E27FC236}">
                <a16:creationId xmlns:a16="http://schemas.microsoft.com/office/drawing/2014/main" id="{D70005CE-2250-47FC-A45F-CD12F9615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844" b="17001"/>
          <a:stretch/>
        </p:blipFill>
        <p:spPr bwMode="auto">
          <a:xfrm>
            <a:off x="1192460" y="1480096"/>
            <a:ext cx="2110880" cy="6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1B1E05E-D9FD-433C-92F4-1CE55489BFAF}"/>
              </a:ext>
            </a:extLst>
          </p:cNvPr>
          <p:cNvCxnSpPr>
            <a:cxnSpLocks/>
          </p:cNvCxnSpPr>
          <p:nvPr/>
        </p:nvCxnSpPr>
        <p:spPr>
          <a:xfrm>
            <a:off x="2682579" y="1788815"/>
            <a:ext cx="2413000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ED2ED1C-747E-4FE8-9F81-624807AB2AE3}"/>
              </a:ext>
            </a:extLst>
          </p:cNvPr>
          <p:cNvCxnSpPr>
            <a:cxnSpLocks/>
          </p:cNvCxnSpPr>
          <p:nvPr/>
        </p:nvCxnSpPr>
        <p:spPr>
          <a:xfrm flipH="1">
            <a:off x="6959600" y="937915"/>
            <a:ext cx="2050754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副标题 2">
            <a:extLst>
              <a:ext uri="{FF2B5EF4-FFF2-40B4-BE49-F238E27FC236}">
                <a16:creationId xmlns:a16="http://schemas.microsoft.com/office/drawing/2014/main" id="{B3EE7FA3-B6CF-4F6C-A522-4C070D3F9BF2}"/>
              </a:ext>
            </a:extLst>
          </p:cNvPr>
          <p:cNvSpPr txBox="1">
            <a:spLocks/>
          </p:cNvSpPr>
          <p:nvPr/>
        </p:nvSpPr>
        <p:spPr>
          <a:xfrm>
            <a:off x="10532344" y="691201"/>
            <a:ext cx="4001176" cy="9697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050" dirty="0">
                <a:solidFill>
                  <a:schemeClr val="bg1"/>
                </a:solidFill>
              </a:rPr>
              <a:t>1</a:t>
            </a:r>
          </a:p>
          <a:p>
            <a:pPr marL="0" indent="0">
              <a:buNone/>
            </a:pPr>
            <a:r>
              <a:rPr lang="en-US" altLang="zh-CN" sz="1050" dirty="0">
                <a:solidFill>
                  <a:schemeClr val="bg1"/>
                </a:solidFill>
              </a:rPr>
              <a:t>2</a:t>
            </a:r>
          </a:p>
          <a:p>
            <a:pPr marL="0" indent="0">
              <a:buNone/>
            </a:pPr>
            <a:r>
              <a:rPr lang="en-US" altLang="zh-CN" sz="105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副标题 2">
            <a:extLst>
              <a:ext uri="{FF2B5EF4-FFF2-40B4-BE49-F238E27FC236}">
                <a16:creationId xmlns:a16="http://schemas.microsoft.com/office/drawing/2014/main" id="{732C9297-B661-4DAA-9730-182896947757}"/>
              </a:ext>
            </a:extLst>
          </p:cNvPr>
          <p:cNvSpPr txBox="1">
            <a:spLocks/>
          </p:cNvSpPr>
          <p:nvPr/>
        </p:nvSpPr>
        <p:spPr>
          <a:xfrm>
            <a:off x="7037140" y="1097605"/>
            <a:ext cx="4001176" cy="9697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050" dirty="0">
                <a:solidFill>
                  <a:schemeClr val="bg1"/>
                </a:solidFill>
              </a:rPr>
              <a:t>1</a:t>
            </a:r>
          </a:p>
          <a:p>
            <a:pPr marL="0" indent="0">
              <a:buNone/>
            </a:pPr>
            <a:r>
              <a:rPr lang="en-US" altLang="zh-CN" sz="1050" dirty="0">
                <a:solidFill>
                  <a:schemeClr val="bg1"/>
                </a:solidFill>
              </a:rPr>
              <a:t>2</a:t>
            </a:r>
          </a:p>
          <a:p>
            <a:pPr marL="0" indent="0">
              <a:buNone/>
            </a:pPr>
            <a:r>
              <a:rPr lang="en-US" altLang="zh-CN" sz="105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0" name="副标题 2">
            <a:extLst>
              <a:ext uri="{FF2B5EF4-FFF2-40B4-BE49-F238E27FC236}">
                <a16:creationId xmlns:a16="http://schemas.microsoft.com/office/drawing/2014/main" id="{BE5E30E6-39FB-4835-ACDB-E1C05C6C07B8}"/>
              </a:ext>
            </a:extLst>
          </p:cNvPr>
          <p:cNvSpPr txBox="1">
            <a:spLocks/>
          </p:cNvSpPr>
          <p:nvPr/>
        </p:nvSpPr>
        <p:spPr>
          <a:xfrm>
            <a:off x="1002624" y="1502800"/>
            <a:ext cx="4001176" cy="9697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050" dirty="0">
                <a:solidFill>
                  <a:schemeClr val="bg1"/>
                </a:solidFill>
              </a:rPr>
              <a:t>1</a:t>
            </a:r>
          </a:p>
          <a:p>
            <a:pPr marL="0" indent="0">
              <a:buNone/>
            </a:pPr>
            <a:r>
              <a:rPr lang="en-US" altLang="zh-CN" sz="1050" dirty="0">
                <a:solidFill>
                  <a:schemeClr val="bg1"/>
                </a:solidFill>
              </a:rPr>
              <a:t>2</a:t>
            </a:r>
          </a:p>
          <a:p>
            <a:pPr marL="0" indent="0">
              <a:buNone/>
            </a:pPr>
            <a:r>
              <a:rPr lang="en-US" altLang="zh-CN" sz="105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1" name="对话气泡: 圆角矩形 30">
            <a:extLst>
              <a:ext uri="{FF2B5EF4-FFF2-40B4-BE49-F238E27FC236}">
                <a16:creationId xmlns:a16="http://schemas.microsoft.com/office/drawing/2014/main" id="{7A9419DF-2B02-453C-9E27-13C2FA86C6CB}"/>
              </a:ext>
            </a:extLst>
          </p:cNvPr>
          <p:cNvSpPr/>
          <p:nvPr/>
        </p:nvSpPr>
        <p:spPr>
          <a:xfrm>
            <a:off x="5416171" y="2236772"/>
            <a:ext cx="838200" cy="643841"/>
          </a:xfrm>
          <a:prstGeom prst="wedgeRoundRectCallout">
            <a:avLst>
              <a:gd name="adj1" fmla="val -3754"/>
              <a:gd name="adj2" fmla="val -76685"/>
              <a:gd name="adj3" fmla="val 16667"/>
            </a:avLst>
          </a:prstGeom>
          <a:solidFill>
            <a:schemeClr val="accent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OK</a:t>
            </a:r>
            <a:endParaRPr lang="en-US" dirty="0"/>
          </a:p>
        </p:txBody>
      </p:sp>
      <p:sp>
        <p:nvSpPr>
          <p:cNvPr id="32" name="对话气泡: 圆角矩形 31">
            <a:extLst>
              <a:ext uri="{FF2B5EF4-FFF2-40B4-BE49-F238E27FC236}">
                <a16:creationId xmlns:a16="http://schemas.microsoft.com/office/drawing/2014/main" id="{006B7DD6-7FBD-4499-B871-16C84417723F}"/>
              </a:ext>
            </a:extLst>
          </p:cNvPr>
          <p:cNvSpPr/>
          <p:nvPr/>
        </p:nvSpPr>
        <p:spPr>
          <a:xfrm>
            <a:off x="9423400" y="2236772"/>
            <a:ext cx="838200" cy="643841"/>
          </a:xfrm>
          <a:prstGeom prst="wedgeRoundRectCallout">
            <a:avLst>
              <a:gd name="adj1" fmla="val -3754"/>
              <a:gd name="adj2" fmla="val -76685"/>
              <a:gd name="adj3" fmla="val 16667"/>
            </a:avLst>
          </a:prstGeom>
          <a:solidFill>
            <a:schemeClr val="accent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OK</a:t>
            </a:r>
            <a:endParaRPr lang="en-US" dirty="0"/>
          </a:p>
        </p:txBody>
      </p:sp>
      <p:sp>
        <p:nvSpPr>
          <p:cNvPr id="33" name="对话气泡: 圆角矩形 32">
            <a:extLst>
              <a:ext uri="{FF2B5EF4-FFF2-40B4-BE49-F238E27FC236}">
                <a16:creationId xmlns:a16="http://schemas.microsoft.com/office/drawing/2014/main" id="{620D7917-36F7-4FDE-AEA9-97760FB855EC}"/>
              </a:ext>
            </a:extLst>
          </p:cNvPr>
          <p:cNvSpPr/>
          <p:nvPr/>
        </p:nvSpPr>
        <p:spPr>
          <a:xfrm>
            <a:off x="1746541" y="2236772"/>
            <a:ext cx="838200" cy="643841"/>
          </a:xfrm>
          <a:prstGeom prst="wedgeRoundRectCallout">
            <a:avLst>
              <a:gd name="adj1" fmla="val -3754"/>
              <a:gd name="adj2" fmla="val -76685"/>
              <a:gd name="adj3" fmla="val 16667"/>
            </a:avLst>
          </a:prstGeom>
          <a:solidFill>
            <a:schemeClr val="accent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476242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BC7585-30A2-464A-8318-41A4EBD55FBC}"/>
              </a:ext>
            </a:extLst>
          </p:cNvPr>
          <p:cNvSpPr/>
          <p:nvPr/>
        </p:nvSpPr>
        <p:spPr>
          <a:xfrm flipV="1">
            <a:off x="0" y="6115574"/>
            <a:ext cx="12192001" cy="7424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646BC30F-6014-45E9-A5B4-3C916592887B}"/>
              </a:ext>
            </a:extLst>
          </p:cNvPr>
          <p:cNvSpPr txBox="1">
            <a:spLocks/>
          </p:cNvSpPr>
          <p:nvPr/>
        </p:nvSpPr>
        <p:spPr>
          <a:xfrm>
            <a:off x="2834979" y="6257670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>
                <a:solidFill>
                  <a:schemeClr val="bg1"/>
                </a:solidFill>
              </a:rPr>
              <a:t>程序的目的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5F05511-31EF-4F44-8206-F179221C8961}"/>
              </a:ext>
            </a:extLst>
          </p:cNvPr>
          <p:cNvSpPr/>
          <p:nvPr/>
        </p:nvSpPr>
        <p:spPr>
          <a:xfrm flipV="1">
            <a:off x="0" y="1"/>
            <a:ext cx="12192001" cy="26321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3800" dirty="0"/>
              <a:t>OI</a:t>
            </a:r>
            <a:endParaRPr lang="en-US" sz="13800" dirty="0"/>
          </a:p>
        </p:txBody>
      </p:sp>
      <p:pic>
        <p:nvPicPr>
          <p:cNvPr id="4098" name="Picture 2" descr="https://timgsa.baidu.com/timg?image&amp;quality=80&amp;size=b9999_10000&amp;sec=1530826003219&amp;di=6fd48137a45b8647709bcb0349c3fe7a&amp;imgtype=0&amp;src=http%3A%2F%2Fis3.mzstatic.com%2Fimage%2Fthumb%2FPurple7%2Fv4%2Faa%2Fa5%2Fce%2Faaa5ce9f-4dfe-7795-6032-c973e9613fa1%2Fsource%2F512x512bb.jpg">
            <a:extLst>
              <a:ext uri="{FF2B5EF4-FFF2-40B4-BE49-F238E27FC236}">
                <a16:creationId xmlns:a16="http://schemas.microsoft.com/office/drawing/2014/main" id="{2BDDAA7B-4FF0-4355-B3DC-550F07DCE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079" y="3851770"/>
            <a:ext cx="22606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timgsa.baidu.com/timg?image&amp;quality=80&amp;size=b9999_10000&amp;sec=1530826072754&amp;di=2dd44f411bbc27c379d59b96aa010e00&amp;imgtype=0&amp;src=http%3A%2F%2Fpic.90sjimg.com%2Fdesign%2F00%2F07%2F85%2F23%2F5933c43cc3a02.png">
            <a:extLst>
              <a:ext uri="{FF2B5EF4-FFF2-40B4-BE49-F238E27FC236}">
                <a16:creationId xmlns:a16="http://schemas.microsoft.com/office/drawing/2014/main" id="{9D428DF0-7327-40ED-826D-5A94B52EF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979" y="415211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timgsa.baidu.com/timg?image&amp;quality=80&amp;size=b9999_10000&amp;sec=1530826118433&amp;di=e94b1ea58df53b48f419e92ec5821c40&amp;imgtype=0&amp;src=http%3A%2F%2Fimg.sc115.com%2Fuploads%2Fsc%2Fpng%2F150412%2Fweb-code.png">
            <a:extLst>
              <a:ext uri="{FF2B5EF4-FFF2-40B4-BE49-F238E27FC236}">
                <a16:creationId xmlns:a16="http://schemas.microsoft.com/office/drawing/2014/main" id="{9256B880-1A23-4CB4-8021-408C4C6BF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654" y="4280031"/>
            <a:ext cx="1416443" cy="141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D374AA5-839C-4C81-9396-C4842409F408}"/>
              </a:ext>
            </a:extLst>
          </p:cNvPr>
          <p:cNvCxnSpPr>
            <a:cxnSpLocks/>
          </p:cNvCxnSpPr>
          <p:nvPr/>
        </p:nvCxnSpPr>
        <p:spPr>
          <a:xfrm>
            <a:off x="1346200" y="2361098"/>
            <a:ext cx="1409700" cy="159109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BC36CD2-720C-4B2D-A96B-F02ADCE7FA34}"/>
              </a:ext>
            </a:extLst>
          </p:cNvPr>
          <p:cNvCxnSpPr>
            <a:cxnSpLocks/>
          </p:cNvCxnSpPr>
          <p:nvPr/>
        </p:nvCxnSpPr>
        <p:spPr>
          <a:xfrm flipV="1">
            <a:off x="9318921" y="2146300"/>
            <a:ext cx="1526879" cy="1805895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07F420BA-1312-4F39-9480-1A3ECFC1E33A}"/>
              </a:ext>
            </a:extLst>
          </p:cNvPr>
          <p:cNvSpPr/>
          <p:nvPr/>
        </p:nvSpPr>
        <p:spPr>
          <a:xfrm>
            <a:off x="4503257" y="531223"/>
            <a:ext cx="318548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285917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副标题 2">
            <a:extLst>
              <a:ext uri="{FF2B5EF4-FFF2-40B4-BE49-F238E27FC236}">
                <a16:creationId xmlns:a16="http://schemas.microsoft.com/office/drawing/2014/main" id="{646BC30F-6014-45E9-A5B4-3C916592887B}"/>
              </a:ext>
            </a:extLst>
          </p:cNvPr>
          <p:cNvSpPr txBox="1">
            <a:spLocks/>
          </p:cNvSpPr>
          <p:nvPr/>
        </p:nvSpPr>
        <p:spPr>
          <a:xfrm>
            <a:off x="2834979" y="6257670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>
                <a:solidFill>
                  <a:schemeClr val="bg1"/>
                </a:solidFill>
              </a:rPr>
              <a:t>硬件描述语言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C9A6AFCA-D385-4D4D-9AAC-9F111B3E2580}"/>
              </a:ext>
            </a:extLst>
          </p:cNvPr>
          <p:cNvSpPr txBox="1">
            <a:spLocks/>
          </p:cNvSpPr>
          <p:nvPr/>
        </p:nvSpPr>
        <p:spPr>
          <a:xfrm>
            <a:off x="1008893" y="1665115"/>
            <a:ext cx="8986007" cy="26020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More</a:t>
            </a:r>
          </a:p>
          <a:p>
            <a:pPr marL="0" indent="0">
              <a:buNone/>
            </a:pPr>
            <a:endParaRPr lang="en-US" altLang="zh-CN" dirty="0"/>
          </a:p>
          <a:p>
            <a:pPr>
              <a:buFontTx/>
              <a:buChar char="-"/>
            </a:pPr>
            <a:r>
              <a:rPr lang="en-US" altLang="zh-CN" dirty="0"/>
              <a:t>algorithm (to solve problems)</a:t>
            </a:r>
          </a:p>
          <a:p>
            <a:pPr>
              <a:buFontTx/>
              <a:buChar char="-"/>
            </a:pPr>
            <a:r>
              <a:rPr lang="en-US" altLang="zh-CN" dirty="0"/>
              <a:t>framework (to create better programs)</a:t>
            </a:r>
          </a:p>
          <a:p>
            <a:pPr>
              <a:buFontTx/>
              <a:buChar char="-"/>
            </a:pPr>
            <a:r>
              <a:rPr lang="en-US" altLang="zh-CN" dirty="0"/>
              <a:t>service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(applications)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e.g. machine learning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CE963A-7B0F-4762-AB68-022CCEDD1995}"/>
              </a:ext>
            </a:extLst>
          </p:cNvPr>
          <p:cNvSpPr/>
          <p:nvPr/>
        </p:nvSpPr>
        <p:spPr>
          <a:xfrm flipV="1">
            <a:off x="0" y="6115574"/>
            <a:ext cx="12192001" cy="7424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副标题 2">
            <a:extLst>
              <a:ext uri="{FF2B5EF4-FFF2-40B4-BE49-F238E27FC236}">
                <a16:creationId xmlns:a16="http://schemas.microsoft.com/office/drawing/2014/main" id="{2A101F77-D92A-4E3D-9DF1-6C05C6732E9B}"/>
              </a:ext>
            </a:extLst>
          </p:cNvPr>
          <p:cNvSpPr txBox="1">
            <a:spLocks/>
          </p:cNvSpPr>
          <p:nvPr/>
        </p:nvSpPr>
        <p:spPr>
          <a:xfrm>
            <a:off x="2834979" y="6257670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>
                <a:solidFill>
                  <a:schemeClr val="bg1"/>
                </a:solidFill>
              </a:rPr>
              <a:t>程序之上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311753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BC7585-30A2-464A-8318-41A4EBD55FBC}"/>
              </a:ext>
            </a:extLst>
          </p:cNvPr>
          <p:cNvSpPr/>
          <p:nvPr/>
        </p:nvSpPr>
        <p:spPr>
          <a:xfrm flipV="1">
            <a:off x="0" y="6115574"/>
            <a:ext cx="12192001" cy="7424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447E6579-752A-4686-B872-DD19FFD31610}"/>
              </a:ext>
            </a:extLst>
          </p:cNvPr>
          <p:cNvSpPr txBox="1">
            <a:spLocks/>
          </p:cNvSpPr>
          <p:nvPr/>
        </p:nvSpPr>
        <p:spPr>
          <a:xfrm>
            <a:off x="5567407" y="1752599"/>
            <a:ext cx="7786643" cy="38385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zh-CN" dirty="0">
                <a:solidFill>
                  <a:srgbClr val="00B050"/>
                </a:solidFill>
                <a:sym typeface="Wingdings 2" panose="05020102010507070707" pitchFamily="18" charset="2"/>
              </a:rPr>
              <a:t></a:t>
            </a:r>
            <a:r>
              <a:rPr lang="zh-CN" altLang="en-US" dirty="0">
                <a:solidFill>
                  <a:srgbClr val="00B050"/>
                </a:solidFill>
              </a:rPr>
              <a:t>高级语言</a:t>
            </a:r>
            <a:endParaRPr lang="en-US" altLang="zh-CN" dirty="0">
              <a:solidFill>
                <a:srgbClr val="00B050"/>
              </a:solidFill>
            </a:endParaRPr>
          </a:p>
          <a:p>
            <a:pPr>
              <a:buFontTx/>
              <a:buChar char="-"/>
            </a:pPr>
            <a:r>
              <a:rPr lang="en-US" altLang="zh-CN" dirty="0">
                <a:solidFill>
                  <a:srgbClr val="00B050"/>
                </a:solidFill>
                <a:sym typeface="Wingdings 2" panose="05020102010507070707" pitchFamily="18" charset="2"/>
              </a:rPr>
              <a:t></a:t>
            </a:r>
            <a:r>
              <a:rPr lang="zh-CN" altLang="en-US" dirty="0">
                <a:solidFill>
                  <a:srgbClr val="00B050"/>
                </a:solidFill>
              </a:rPr>
              <a:t>汇编语言</a:t>
            </a:r>
            <a:endParaRPr lang="en-US" altLang="zh-CN" dirty="0">
              <a:solidFill>
                <a:srgbClr val="00B050"/>
              </a:solidFill>
            </a:endParaRPr>
          </a:p>
          <a:p>
            <a:pPr>
              <a:buFontTx/>
              <a:buChar char="-"/>
            </a:pPr>
            <a:r>
              <a:rPr lang="en-US" altLang="zh-CN" dirty="0">
                <a:solidFill>
                  <a:srgbClr val="00B050"/>
                </a:solidFill>
                <a:sym typeface="Wingdings 2" panose="05020102010507070707" pitchFamily="18" charset="2"/>
              </a:rPr>
              <a:t></a:t>
            </a:r>
            <a:r>
              <a:rPr lang="zh-CN" altLang="en-US" dirty="0">
                <a:solidFill>
                  <a:srgbClr val="00B050"/>
                </a:solidFill>
              </a:rPr>
              <a:t>硬件描述语言</a:t>
            </a:r>
            <a:endParaRPr lang="en-US" altLang="zh-CN" dirty="0">
              <a:solidFill>
                <a:srgbClr val="00B050"/>
              </a:solidFill>
            </a:endParaRPr>
          </a:p>
          <a:p>
            <a:pPr>
              <a:buFontTx/>
              <a:buChar char="-"/>
            </a:pPr>
            <a:r>
              <a:rPr lang="en-US" altLang="zh-CN" dirty="0">
                <a:solidFill>
                  <a:srgbClr val="00B050"/>
                </a:solidFill>
                <a:sym typeface="Wingdings 2" panose="05020102010507070707" pitchFamily="18" charset="2"/>
              </a:rPr>
              <a:t></a:t>
            </a:r>
            <a:r>
              <a:rPr lang="zh-CN" altLang="en-US" dirty="0">
                <a:solidFill>
                  <a:srgbClr val="00B050"/>
                </a:solidFill>
              </a:rPr>
              <a:t>程序间关系</a:t>
            </a:r>
            <a:endParaRPr lang="en-US" altLang="zh-CN" dirty="0">
              <a:solidFill>
                <a:srgbClr val="00B050"/>
              </a:solidFill>
            </a:endParaRPr>
          </a:p>
          <a:p>
            <a:pPr>
              <a:buFontTx/>
              <a:buChar char="-"/>
            </a:pPr>
            <a:r>
              <a:rPr lang="en-US" altLang="zh-CN" dirty="0">
                <a:solidFill>
                  <a:srgbClr val="00B050"/>
                </a:solidFill>
                <a:sym typeface="Wingdings 2" panose="05020102010507070707" pitchFamily="18" charset="2"/>
              </a:rPr>
              <a:t></a:t>
            </a:r>
            <a:r>
              <a:rPr lang="zh-CN" altLang="en-US" dirty="0">
                <a:solidFill>
                  <a:srgbClr val="00B050"/>
                </a:solidFill>
              </a:rPr>
              <a:t>程序的目的</a:t>
            </a:r>
            <a:endParaRPr lang="en-US" altLang="zh-CN" dirty="0">
              <a:solidFill>
                <a:srgbClr val="00B050"/>
              </a:solidFill>
            </a:endParaRPr>
          </a:p>
          <a:p>
            <a:pPr>
              <a:buFontTx/>
              <a:buChar char="-"/>
            </a:pPr>
            <a:r>
              <a:rPr lang="en-US" altLang="zh-CN" dirty="0">
                <a:solidFill>
                  <a:srgbClr val="00B050"/>
                </a:solidFill>
                <a:sym typeface="Wingdings 2" panose="05020102010507070707" pitchFamily="18" charset="2"/>
              </a:rPr>
              <a:t></a:t>
            </a:r>
            <a:r>
              <a:rPr lang="zh-CN" altLang="en-US" dirty="0">
                <a:solidFill>
                  <a:srgbClr val="00B050"/>
                </a:solidFill>
              </a:rPr>
              <a:t>程序之上</a:t>
            </a:r>
            <a:endParaRPr lang="en-US" altLang="zh-CN" dirty="0">
              <a:solidFill>
                <a:srgbClr val="00B050"/>
              </a:solidFill>
            </a:endParaRPr>
          </a:p>
        </p:txBody>
      </p:sp>
      <p:pic>
        <p:nvPicPr>
          <p:cNvPr id="1026" name="Picture 2" descr="https://timgsa.baidu.com/timg?image&amp;quality=80&amp;size=b9999_10000&amp;sec=1530792527863&amp;di=0d09a249eb4c42bddd739f3be79a4e15&amp;imgtype=jpg&amp;src=http%3A%2F%2Fimg3.imgtn.bdimg.com%2Fit%2Fu%3D3885686343%2C1582690281%26fm%3D214%26gp%3D0.jpg">
            <a:extLst>
              <a:ext uri="{FF2B5EF4-FFF2-40B4-BE49-F238E27FC236}">
                <a16:creationId xmlns:a16="http://schemas.microsoft.com/office/drawing/2014/main" id="{54EA5E53-A21A-42B4-A83B-1F500B81A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102"/>
          <a:stretch/>
        </p:blipFill>
        <p:spPr bwMode="auto">
          <a:xfrm>
            <a:off x="974222" y="704997"/>
            <a:ext cx="3554664" cy="4789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FFF4B58-6149-4697-BD36-02D2F58DCE33}"/>
              </a:ext>
            </a:extLst>
          </p:cNvPr>
          <p:cNvCxnSpPr>
            <a:cxnSpLocks/>
          </p:cNvCxnSpPr>
          <p:nvPr/>
        </p:nvCxnSpPr>
        <p:spPr>
          <a:xfrm flipH="1">
            <a:off x="1767473" y="2134345"/>
            <a:ext cx="389143" cy="77828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D6BC679-96CD-4B48-8782-D7A3365E136F}"/>
              </a:ext>
            </a:extLst>
          </p:cNvPr>
          <p:cNvCxnSpPr>
            <a:cxnSpLocks/>
          </p:cNvCxnSpPr>
          <p:nvPr/>
        </p:nvCxnSpPr>
        <p:spPr>
          <a:xfrm flipH="1">
            <a:off x="1685155" y="3200950"/>
            <a:ext cx="82319" cy="96890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686F384-EB39-4390-845F-794C7E5F1440}"/>
              </a:ext>
            </a:extLst>
          </p:cNvPr>
          <p:cNvCxnSpPr>
            <a:cxnSpLocks/>
          </p:cNvCxnSpPr>
          <p:nvPr/>
        </p:nvCxnSpPr>
        <p:spPr>
          <a:xfrm>
            <a:off x="2156616" y="4626352"/>
            <a:ext cx="793252" cy="53132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EB193F9-FCC5-4108-884A-60FC7457554A}"/>
              </a:ext>
            </a:extLst>
          </p:cNvPr>
          <p:cNvCxnSpPr>
            <a:cxnSpLocks/>
          </p:cNvCxnSpPr>
          <p:nvPr/>
        </p:nvCxnSpPr>
        <p:spPr>
          <a:xfrm flipH="1" flipV="1">
            <a:off x="2949868" y="2203362"/>
            <a:ext cx="920472" cy="5708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E6BE2AD-5924-47EF-8252-578BA6CD79E0}"/>
              </a:ext>
            </a:extLst>
          </p:cNvPr>
          <p:cNvCxnSpPr>
            <a:cxnSpLocks/>
          </p:cNvCxnSpPr>
          <p:nvPr/>
        </p:nvCxnSpPr>
        <p:spPr>
          <a:xfrm flipH="1" flipV="1">
            <a:off x="2687945" y="1528181"/>
            <a:ext cx="138444" cy="55377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4840D0B-3A05-4699-81D3-B6CE0095B5BA}"/>
              </a:ext>
            </a:extLst>
          </p:cNvPr>
          <p:cNvCxnSpPr>
            <a:cxnSpLocks/>
          </p:cNvCxnSpPr>
          <p:nvPr/>
        </p:nvCxnSpPr>
        <p:spPr>
          <a:xfrm flipV="1">
            <a:off x="2687945" y="839700"/>
            <a:ext cx="359207" cy="51636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副标题 2">
            <a:extLst>
              <a:ext uri="{FF2B5EF4-FFF2-40B4-BE49-F238E27FC236}">
                <a16:creationId xmlns:a16="http://schemas.microsoft.com/office/drawing/2014/main" id="{D99D134C-1230-41DD-8648-7FB8DD29E17A}"/>
              </a:ext>
            </a:extLst>
          </p:cNvPr>
          <p:cNvSpPr txBox="1">
            <a:spLocks/>
          </p:cNvSpPr>
          <p:nvPr/>
        </p:nvSpPr>
        <p:spPr>
          <a:xfrm>
            <a:off x="2834979" y="6257670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>
                <a:solidFill>
                  <a:schemeClr val="bg1"/>
                </a:solidFill>
              </a:rPr>
              <a:t>回顾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115258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1BD8F-8F3D-4B45-97B3-D2D709FC7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6830" y="4630723"/>
            <a:ext cx="7116661" cy="920692"/>
          </a:xfrm>
        </p:spPr>
        <p:txBody>
          <a:bodyPr/>
          <a:lstStyle/>
          <a:p>
            <a:pPr algn="l"/>
            <a:r>
              <a:rPr lang="en-US" altLang="zh-CN" dirty="0"/>
              <a:t>Thanks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E23CF9-2531-42DB-AF8F-C4B31A4E7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6830" y="5732842"/>
            <a:ext cx="6084187" cy="458234"/>
          </a:xfrm>
        </p:spPr>
        <p:txBody>
          <a:bodyPr/>
          <a:lstStyle/>
          <a:p>
            <a:pPr algn="l"/>
            <a:r>
              <a:rPr lang="en-US" altLang="zh-CN" dirty="0"/>
              <a:t>Any questions?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A34A23-186B-444C-A714-56B1946D7987}"/>
              </a:ext>
            </a:extLst>
          </p:cNvPr>
          <p:cNvSpPr/>
          <p:nvPr/>
        </p:nvSpPr>
        <p:spPr>
          <a:xfrm>
            <a:off x="956345" y="4714613"/>
            <a:ext cx="84618" cy="14009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EF4D7D-87AF-4E3D-B100-EAAAD0B15AE6}"/>
              </a:ext>
            </a:extLst>
          </p:cNvPr>
          <p:cNvSpPr/>
          <p:nvPr/>
        </p:nvSpPr>
        <p:spPr>
          <a:xfrm flipH="1">
            <a:off x="874972" y="4714612"/>
            <a:ext cx="45719" cy="14009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97714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BC7585-30A2-464A-8318-41A4EBD55FBC}"/>
              </a:ext>
            </a:extLst>
          </p:cNvPr>
          <p:cNvSpPr/>
          <p:nvPr/>
        </p:nvSpPr>
        <p:spPr>
          <a:xfrm flipV="1">
            <a:off x="0" y="6115574"/>
            <a:ext cx="12192001" cy="7424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447E6579-752A-4686-B872-DD19FFD31610}"/>
              </a:ext>
            </a:extLst>
          </p:cNvPr>
          <p:cNvSpPr txBox="1">
            <a:spLocks/>
          </p:cNvSpPr>
          <p:nvPr/>
        </p:nvSpPr>
        <p:spPr>
          <a:xfrm>
            <a:off x="5567407" y="1752599"/>
            <a:ext cx="7786643" cy="38385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高级语言</a:t>
            </a:r>
            <a:endParaRPr lang="en-US" altLang="zh-CN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Tx/>
              <a:buChar char="-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汇编语言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Tx/>
              <a:buChar char="-"/>
            </a:pP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硬件描述语言</a:t>
            </a:r>
            <a:endParaRPr lang="en-US" altLang="zh-C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FontTx/>
              <a:buChar char="-"/>
            </a:pPr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程序间关系</a:t>
            </a:r>
            <a:endParaRPr lang="en-US" altLang="zh-C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>
              <a:buFontTx/>
              <a:buChar char="-"/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程序的目的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FontTx/>
              <a:buChar char="-"/>
            </a:pP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程序之上</a:t>
            </a:r>
            <a:endParaRPr lang="en-US" altLang="zh-CN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F71BAA9-1250-4B88-8F40-A2CEBA3BCA07}"/>
              </a:ext>
            </a:extLst>
          </p:cNvPr>
          <p:cNvGrpSpPr/>
          <p:nvPr/>
        </p:nvGrpSpPr>
        <p:grpSpPr>
          <a:xfrm>
            <a:off x="974222" y="704997"/>
            <a:ext cx="3554664" cy="4789950"/>
            <a:chOff x="0" y="1"/>
            <a:chExt cx="4524375" cy="6096646"/>
          </a:xfrm>
        </p:grpSpPr>
        <p:pic>
          <p:nvPicPr>
            <p:cNvPr id="1026" name="Picture 2" descr="https://timgsa.baidu.com/timg?image&amp;quality=80&amp;size=b9999_10000&amp;sec=1530792527863&amp;di=0d09a249eb4c42bddd739f3be79a4e15&amp;imgtype=jpg&amp;src=http%3A%2F%2Fimg3.imgtn.bdimg.com%2Fit%2Fu%3D3885686343%2C1582690281%26fm%3D214%26gp%3D0.jpg">
              <a:extLst>
                <a:ext uri="{FF2B5EF4-FFF2-40B4-BE49-F238E27FC236}">
                  <a16:creationId xmlns:a16="http://schemas.microsoft.com/office/drawing/2014/main" id="{54EA5E53-A21A-42B4-A83B-1F500B81A3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02"/>
            <a:stretch/>
          </p:blipFill>
          <p:spPr bwMode="auto">
            <a:xfrm>
              <a:off x="0" y="1"/>
              <a:ext cx="4524375" cy="60966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DFFF4B58-6149-4697-BD36-02D2F58DC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650" y="1819275"/>
              <a:ext cx="495301" cy="990600"/>
            </a:xfrm>
            <a:prstGeom prst="straightConnector1">
              <a:avLst/>
            </a:prstGeom>
            <a:ln w="76200">
              <a:solidFill>
                <a:schemeClr val="accent1">
                  <a:lumMod val="50000"/>
                </a:schemeClr>
              </a:solidFill>
              <a:tailEnd type="triangle"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3D6BC679-96CD-4B48-8782-D7A3365E13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4875" y="3176849"/>
              <a:ext cx="104775" cy="1233226"/>
            </a:xfrm>
            <a:prstGeom prst="straightConnector1">
              <a:avLst/>
            </a:prstGeom>
            <a:ln w="76200">
              <a:solidFill>
                <a:schemeClr val="accent1">
                  <a:lumMod val="75000"/>
                </a:schemeClr>
              </a:solidFill>
              <a:tailEnd type="triangle"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0686F384-EB39-4390-845F-794C7E5F14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4951" y="4991100"/>
              <a:ext cx="1009651" cy="676275"/>
            </a:xfrm>
            <a:prstGeom prst="straightConnector1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8EB193F9-FCC5-4108-884A-60FC745755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4601" y="1907119"/>
              <a:ext cx="1171577" cy="726544"/>
            </a:xfrm>
            <a:prstGeom prst="straightConnector1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FE6BE2AD-5924-47EF-8252-578BA6CD79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1226" y="1047749"/>
              <a:ext cx="176211" cy="704850"/>
            </a:xfrm>
            <a:prstGeom prst="straightConnector1">
              <a:avLst/>
            </a:prstGeom>
            <a:ln w="76200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74840D0B-3A05-4699-81D3-B6CE0095B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1226" y="171451"/>
              <a:ext cx="457199" cy="657224"/>
            </a:xfrm>
            <a:prstGeom prst="straightConnector1">
              <a:avLst/>
            </a:prstGeom>
            <a:ln w="76200">
              <a:solidFill>
                <a:schemeClr val="accent6">
                  <a:lumMod val="50000"/>
                </a:schemeClr>
              </a:solidFill>
              <a:tailEnd type="triangle"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副标题 2">
            <a:extLst>
              <a:ext uri="{FF2B5EF4-FFF2-40B4-BE49-F238E27FC236}">
                <a16:creationId xmlns:a16="http://schemas.microsoft.com/office/drawing/2014/main" id="{D99D134C-1230-41DD-8648-7FB8DD29E17A}"/>
              </a:ext>
            </a:extLst>
          </p:cNvPr>
          <p:cNvSpPr txBox="1">
            <a:spLocks/>
          </p:cNvSpPr>
          <p:nvPr/>
        </p:nvSpPr>
        <p:spPr>
          <a:xfrm>
            <a:off x="2834979" y="6257670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>
                <a:solidFill>
                  <a:schemeClr val="bg1"/>
                </a:solidFill>
              </a:rPr>
              <a:t>主要内容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72857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BC7585-30A2-464A-8318-41A4EBD55FBC}"/>
              </a:ext>
            </a:extLst>
          </p:cNvPr>
          <p:cNvSpPr/>
          <p:nvPr/>
        </p:nvSpPr>
        <p:spPr>
          <a:xfrm>
            <a:off x="0" y="2632105"/>
            <a:ext cx="12192001" cy="3483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D99D134C-1230-41DD-8648-7FB8DD29E17A}"/>
              </a:ext>
            </a:extLst>
          </p:cNvPr>
          <p:cNvSpPr txBox="1">
            <a:spLocks/>
          </p:cNvSpPr>
          <p:nvPr/>
        </p:nvSpPr>
        <p:spPr>
          <a:xfrm>
            <a:off x="3031532" y="2888642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dirty="0">
                <a:solidFill>
                  <a:schemeClr val="bg1"/>
                </a:solidFill>
              </a:rPr>
              <a:t>Let’s start with C/C++/Pascal/…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副标题 2">
            <a:extLst>
              <a:ext uri="{FF2B5EF4-FFF2-40B4-BE49-F238E27FC236}">
                <a16:creationId xmlns:a16="http://schemas.microsoft.com/office/drawing/2014/main" id="{CCB4FD91-5221-4C83-A64B-5A3BB2C113E8}"/>
              </a:ext>
            </a:extLst>
          </p:cNvPr>
          <p:cNvSpPr txBox="1">
            <a:spLocks/>
          </p:cNvSpPr>
          <p:nvPr/>
        </p:nvSpPr>
        <p:spPr>
          <a:xfrm>
            <a:off x="510523" y="3603413"/>
            <a:ext cx="2933432" cy="23377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#include &lt;</a:t>
            </a:r>
            <a:r>
              <a:rPr lang="en-US" altLang="zh-CN" sz="1800" dirty="0" err="1">
                <a:solidFill>
                  <a:schemeClr val="bg1"/>
                </a:solidFill>
              </a:rPr>
              <a:t>stdio.h</a:t>
            </a:r>
            <a:r>
              <a:rPr lang="en-US" altLang="zh-CN" sz="1800" dirty="0">
                <a:solidFill>
                  <a:schemeClr val="bg1"/>
                </a:solidFill>
              </a:rPr>
              <a:t>&gt;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int main()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{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  printf("Hello, World! \n");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  return 0;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}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副标题 2">
            <a:extLst>
              <a:ext uri="{FF2B5EF4-FFF2-40B4-BE49-F238E27FC236}">
                <a16:creationId xmlns:a16="http://schemas.microsoft.com/office/drawing/2014/main" id="{572CE5B1-E4AF-4A3E-BE2E-8A19D37C2933}"/>
              </a:ext>
            </a:extLst>
          </p:cNvPr>
          <p:cNvSpPr txBox="1">
            <a:spLocks/>
          </p:cNvSpPr>
          <p:nvPr/>
        </p:nvSpPr>
        <p:spPr>
          <a:xfrm>
            <a:off x="3518643" y="3603413"/>
            <a:ext cx="2933432" cy="23377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program </a:t>
            </a:r>
            <a:r>
              <a:rPr lang="en-US" altLang="zh-CN" sz="1800" dirty="0" err="1">
                <a:solidFill>
                  <a:schemeClr val="bg1"/>
                </a:solidFill>
              </a:rPr>
              <a:t>helloworld</a:t>
            </a:r>
            <a:r>
              <a:rPr lang="en-US" altLang="zh-CN" sz="1800" dirty="0">
                <a:solidFill>
                  <a:schemeClr val="bg1"/>
                </a:solidFill>
              </a:rPr>
              <a:t>;</a:t>
            </a:r>
          </a:p>
          <a:p>
            <a:pPr marL="0" indent="0">
              <a:lnSpc>
                <a:spcPts val="1600"/>
              </a:lnSpc>
              <a:buNone/>
            </a:pPr>
            <a:endParaRPr lang="en-US" altLang="zh-CN" sz="1800" dirty="0">
              <a:solidFill>
                <a:schemeClr val="bg1"/>
              </a:solidFill>
            </a:endParaRP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begin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    </a:t>
            </a:r>
            <a:r>
              <a:rPr lang="en-US" altLang="zh-CN" sz="1800" dirty="0" err="1">
                <a:solidFill>
                  <a:schemeClr val="bg1"/>
                </a:solidFill>
              </a:rPr>
              <a:t>writeln</a:t>
            </a:r>
            <a:r>
              <a:rPr lang="en-US" altLang="zh-CN" sz="1800" dirty="0">
                <a:solidFill>
                  <a:schemeClr val="bg1"/>
                </a:solidFill>
              </a:rPr>
              <a:t>('Hello, World!');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end.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9" name="副标题 2">
            <a:extLst>
              <a:ext uri="{FF2B5EF4-FFF2-40B4-BE49-F238E27FC236}">
                <a16:creationId xmlns:a16="http://schemas.microsoft.com/office/drawing/2014/main" id="{EE40FA5F-D241-4DC0-AB8D-523F6316A519}"/>
              </a:ext>
            </a:extLst>
          </p:cNvPr>
          <p:cNvSpPr txBox="1">
            <a:spLocks/>
          </p:cNvSpPr>
          <p:nvPr/>
        </p:nvSpPr>
        <p:spPr>
          <a:xfrm>
            <a:off x="510523" y="1589681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Python?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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646BC30F-6014-45E9-A5B4-3C916592887B}"/>
              </a:ext>
            </a:extLst>
          </p:cNvPr>
          <p:cNvSpPr txBox="1">
            <a:spLocks/>
          </p:cNvSpPr>
          <p:nvPr/>
        </p:nvSpPr>
        <p:spPr>
          <a:xfrm>
            <a:off x="2834979" y="6257670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/>
              <a:t>高级语言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267114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BC7585-30A2-464A-8318-41A4EBD55FBC}"/>
              </a:ext>
            </a:extLst>
          </p:cNvPr>
          <p:cNvSpPr/>
          <p:nvPr/>
        </p:nvSpPr>
        <p:spPr>
          <a:xfrm>
            <a:off x="0" y="2632105"/>
            <a:ext cx="12192001" cy="3483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流程图: 文档 47">
            <a:extLst>
              <a:ext uri="{FF2B5EF4-FFF2-40B4-BE49-F238E27FC236}">
                <a16:creationId xmlns:a16="http://schemas.microsoft.com/office/drawing/2014/main" id="{131924D4-A0F6-47EB-920D-906786F3C2E9}"/>
              </a:ext>
            </a:extLst>
          </p:cNvPr>
          <p:cNvSpPr/>
          <p:nvPr/>
        </p:nvSpPr>
        <p:spPr>
          <a:xfrm rot="10800000">
            <a:off x="6032665" y="4572000"/>
            <a:ext cx="1959427" cy="75991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D99D134C-1230-41DD-8648-7FB8DD29E17A}"/>
              </a:ext>
            </a:extLst>
          </p:cNvPr>
          <p:cNvSpPr txBox="1">
            <a:spLocks/>
          </p:cNvSpPr>
          <p:nvPr/>
        </p:nvSpPr>
        <p:spPr>
          <a:xfrm>
            <a:off x="3031532" y="2888642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dirty="0">
                <a:solidFill>
                  <a:schemeClr val="bg1"/>
                </a:solidFill>
              </a:rPr>
              <a:t>Control Flow/Variables/Array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646BC30F-6014-45E9-A5B4-3C916592887B}"/>
              </a:ext>
            </a:extLst>
          </p:cNvPr>
          <p:cNvSpPr txBox="1">
            <a:spLocks/>
          </p:cNvSpPr>
          <p:nvPr/>
        </p:nvSpPr>
        <p:spPr>
          <a:xfrm>
            <a:off x="2834979" y="6257670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/>
              <a:t>高级语言</a:t>
            </a:r>
            <a:endParaRPr lang="en-US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2EB3F133-DA7B-46E1-86F4-D6555EE08F7A}"/>
              </a:ext>
            </a:extLst>
          </p:cNvPr>
          <p:cNvCxnSpPr/>
          <p:nvPr/>
        </p:nvCxnSpPr>
        <p:spPr>
          <a:xfrm>
            <a:off x="4096988" y="3800104"/>
            <a:ext cx="0" cy="77189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3D1DE42-1299-424F-B9B1-62DD73344248}"/>
              </a:ext>
            </a:extLst>
          </p:cNvPr>
          <p:cNvCxnSpPr>
            <a:cxnSpLocks/>
          </p:cNvCxnSpPr>
          <p:nvPr/>
        </p:nvCxnSpPr>
        <p:spPr>
          <a:xfrm flipH="1">
            <a:off x="4085110" y="4572000"/>
            <a:ext cx="11878" cy="77178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54CFB93-153A-4BF6-99AB-8E7393B019E2}"/>
              </a:ext>
            </a:extLst>
          </p:cNvPr>
          <p:cNvCxnSpPr>
            <a:cxnSpLocks/>
          </p:cNvCxnSpPr>
          <p:nvPr/>
        </p:nvCxnSpPr>
        <p:spPr>
          <a:xfrm flipV="1">
            <a:off x="4227616" y="4257250"/>
            <a:ext cx="427512" cy="31475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5624478-068E-4880-8793-AF1D3E6CB802}"/>
              </a:ext>
            </a:extLst>
          </p:cNvPr>
          <p:cNvCxnSpPr/>
          <p:nvPr/>
        </p:nvCxnSpPr>
        <p:spPr>
          <a:xfrm>
            <a:off x="2790702" y="3800104"/>
            <a:ext cx="0" cy="77189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FC163E8-B211-4CE3-8B28-90AE8E78C700}"/>
              </a:ext>
            </a:extLst>
          </p:cNvPr>
          <p:cNvCxnSpPr>
            <a:cxnSpLocks/>
          </p:cNvCxnSpPr>
          <p:nvPr/>
        </p:nvCxnSpPr>
        <p:spPr>
          <a:xfrm flipH="1">
            <a:off x="2363190" y="4572000"/>
            <a:ext cx="427512" cy="70064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392E6DC-DF24-4FB5-8AA8-7CA549D80E19}"/>
              </a:ext>
            </a:extLst>
          </p:cNvPr>
          <p:cNvCxnSpPr>
            <a:cxnSpLocks/>
          </p:cNvCxnSpPr>
          <p:nvPr/>
        </p:nvCxnSpPr>
        <p:spPr>
          <a:xfrm>
            <a:off x="2790702" y="4572000"/>
            <a:ext cx="439387" cy="70064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CCE0042-3745-4FEC-8638-DCE81495385E}"/>
              </a:ext>
            </a:extLst>
          </p:cNvPr>
          <p:cNvCxnSpPr>
            <a:cxnSpLocks/>
          </p:cNvCxnSpPr>
          <p:nvPr/>
        </p:nvCxnSpPr>
        <p:spPr>
          <a:xfrm>
            <a:off x="1496293" y="3800104"/>
            <a:ext cx="0" cy="147254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4B4415F-9021-47BA-9E7C-114FA43AE8D4}"/>
              </a:ext>
            </a:extLst>
          </p:cNvPr>
          <p:cNvCxnSpPr>
            <a:cxnSpLocks/>
          </p:cNvCxnSpPr>
          <p:nvPr/>
        </p:nvCxnSpPr>
        <p:spPr>
          <a:xfrm flipH="1" flipV="1">
            <a:off x="4227616" y="3809628"/>
            <a:ext cx="415635" cy="30552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副标题 2">
            <a:extLst>
              <a:ext uri="{FF2B5EF4-FFF2-40B4-BE49-F238E27FC236}">
                <a16:creationId xmlns:a16="http://schemas.microsoft.com/office/drawing/2014/main" id="{C782321B-8CAA-400A-9525-B2B51DD6F824}"/>
              </a:ext>
            </a:extLst>
          </p:cNvPr>
          <p:cNvSpPr txBox="1">
            <a:spLocks/>
          </p:cNvSpPr>
          <p:nvPr/>
        </p:nvSpPr>
        <p:spPr>
          <a:xfrm>
            <a:off x="6269942" y="4140990"/>
            <a:ext cx="2933432" cy="11316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int a = 0;</a:t>
            </a:r>
          </a:p>
          <a:p>
            <a:pPr marL="0" indent="0">
              <a:lnSpc>
                <a:spcPts val="1600"/>
              </a:lnSpc>
              <a:buNone/>
            </a:pPr>
            <a:endParaRPr lang="en-US" altLang="zh-CN" sz="1800" dirty="0">
              <a:solidFill>
                <a:schemeClr val="bg1"/>
              </a:solidFill>
            </a:endParaRP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1800" dirty="0"/>
              <a:t>var a:integer;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84B6258-9F71-4866-9C8C-B237AF349FD4}"/>
              </a:ext>
            </a:extLst>
          </p:cNvPr>
          <p:cNvGrpSpPr/>
          <p:nvPr/>
        </p:nvGrpSpPr>
        <p:grpSpPr>
          <a:xfrm>
            <a:off x="6044540" y="3788229"/>
            <a:ext cx="1959428" cy="1543684"/>
            <a:chOff x="6282046" y="3788229"/>
            <a:chExt cx="1959428" cy="1543684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994F111-5D14-49B3-8708-E2B7F56E2DAE}"/>
                </a:ext>
              </a:extLst>
            </p:cNvPr>
            <p:cNvCxnSpPr>
              <a:cxnSpLocks/>
            </p:cNvCxnSpPr>
            <p:nvPr/>
          </p:nvCxnSpPr>
          <p:spPr>
            <a:xfrm>
              <a:off x="6282046" y="3788229"/>
              <a:ext cx="0" cy="154368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E5167218-ED61-454D-8503-A730070F7B6F}"/>
                </a:ext>
              </a:extLst>
            </p:cNvPr>
            <p:cNvCxnSpPr>
              <a:cxnSpLocks/>
            </p:cNvCxnSpPr>
            <p:nvPr/>
          </p:nvCxnSpPr>
          <p:spPr>
            <a:xfrm>
              <a:off x="6282046" y="5331912"/>
              <a:ext cx="195942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C14EC283-C829-439B-BCF2-0EB80FE0FB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1474" y="3797753"/>
              <a:ext cx="0" cy="153416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7110A39-9060-49C9-987C-73755BBE0040}"/>
              </a:ext>
            </a:extLst>
          </p:cNvPr>
          <p:cNvCxnSpPr>
            <a:cxnSpLocks/>
          </p:cNvCxnSpPr>
          <p:nvPr/>
        </p:nvCxnSpPr>
        <p:spPr>
          <a:xfrm>
            <a:off x="8833262" y="4429496"/>
            <a:ext cx="0" cy="36813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0EC7FEE-E794-4885-AC68-60806A6E451D}"/>
              </a:ext>
            </a:extLst>
          </p:cNvPr>
          <p:cNvCxnSpPr>
            <a:cxnSpLocks/>
          </p:cNvCxnSpPr>
          <p:nvPr/>
        </p:nvCxnSpPr>
        <p:spPr>
          <a:xfrm>
            <a:off x="8833262" y="4797631"/>
            <a:ext cx="234141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6B6C3D7-8532-449E-A396-41F97D959453}"/>
              </a:ext>
            </a:extLst>
          </p:cNvPr>
          <p:cNvCxnSpPr>
            <a:cxnSpLocks/>
          </p:cNvCxnSpPr>
          <p:nvPr/>
        </p:nvCxnSpPr>
        <p:spPr>
          <a:xfrm>
            <a:off x="8833262" y="4441371"/>
            <a:ext cx="234141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9AC081C9-AD4E-4EAB-BFEC-362931253920}"/>
              </a:ext>
            </a:extLst>
          </p:cNvPr>
          <p:cNvCxnSpPr>
            <a:cxnSpLocks/>
          </p:cNvCxnSpPr>
          <p:nvPr/>
        </p:nvCxnSpPr>
        <p:spPr>
          <a:xfrm>
            <a:off x="9308275" y="4429496"/>
            <a:ext cx="0" cy="36813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B52F0364-FE6D-459C-981E-CD892D9181E2}"/>
              </a:ext>
            </a:extLst>
          </p:cNvPr>
          <p:cNvCxnSpPr>
            <a:cxnSpLocks/>
          </p:cNvCxnSpPr>
          <p:nvPr/>
        </p:nvCxnSpPr>
        <p:spPr>
          <a:xfrm>
            <a:off x="9795164" y="4441371"/>
            <a:ext cx="0" cy="36813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911E09B-870D-4028-B03A-8AD2674DACEE}"/>
              </a:ext>
            </a:extLst>
          </p:cNvPr>
          <p:cNvCxnSpPr>
            <a:cxnSpLocks/>
          </p:cNvCxnSpPr>
          <p:nvPr/>
        </p:nvCxnSpPr>
        <p:spPr>
          <a:xfrm>
            <a:off x="10234551" y="4441371"/>
            <a:ext cx="0" cy="36813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副标题 2">
            <a:extLst>
              <a:ext uri="{FF2B5EF4-FFF2-40B4-BE49-F238E27FC236}">
                <a16:creationId xmlns:a16="http://schemas.microsoft.com/office/drawing/2014/main" id="{1B77DCAC-7AEF-48FF-A21D-B8CCFC39DF5A}"/>
              </a:ext>
            </a:extLst>
          </p:cNvPr>
          <p:cNvSpPr txBox="1">
            <a:spLocks/>
          </p:cNvSpPr>
          <p:nvPr/>
        </p:nvSpPr>
        <p:spPr>
          <a:xfrm>
            <a:off x="8833261" y="4478643"/>
            <a:ext cx="2933432" cy="11316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1      2       3     …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690768623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BC7585-30A2-464A-8318-41A4EBD55FBC}"/>
              </a:ext>
            </a:extLst>
          </p:cNvPr>
          <p:cNvSpPr/>
          <p:nvPr/>
        </p:nvSpPr>
        <p:spPr>
          <a:xfrm>
            <a:off x="0" y="2632105"/>
            <a:ext cx="12192001" cy="3483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D99D134C-1230-41DD-8648-7FB8DD29E17A}"/>
              </a:ext>
            </a:extLst>
          </p:cNvPr>
          <p:cNvSpPr txBox="1">
            <a:spLocks/>
          </p:cNvSpPr>
          <p:nvPr/>
        </p:nvSpPr>
        <p:spPr>
          <a:xfrm>
            <a:off x="3031532" y="2888642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dirty="0">
                <a:solidFill>
                  <a:schemeClr val="bg1"/>
                </a:solidFill>
              </a:rPr>
              <a:t>Function/Object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646BC30F-6014-45E9-A5B4-3C916592887B}"/>
              </a:ext>
            </a:extLst>
          </p:cNvPr>
          <p:cNvSpPr txBox="1">
            <a:spLocks/>
          </p:cNvSpPr>
          <p:nvPr/>
        </p:nvSpPr>
        <p:spPr>
          <a:xfrm>
            <a:off x="2834979" y="6257670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/>
              <a:t>高级语言</a:t>
            </a:r>
            <a:endParaRPr lang="en-US" dirty="0"/>
          </a:p>
        </p:txBody>
      </p:sp>
      <p:sp>
        <p:nvSpPr>
          <p:cNvPr id="27" name="副标题 2">
            <a:extLst>
              <a:ext uri="{FF2B5EF4-FFF2-40B4-BE49-F238E27FC236}">
                <a16:creationId xmlns:a16="http://schemas.microsoft.com/office/drawing/2014/main" id="{CAE103BE-3EB1-4FCB-A3A6-8B631CF25470}"/>
              </a:ext>
            </a:extLst>
          </p:cNvPr>
          <p:cNvSpPr txBox="1">
            <a:spLocks/>
          </p:cNvSpPr>
          <p:nvPr/>
        </p:nvSpPr>
        <p:spPr>
          <a:xfrm>
            <a:off x="781767" y="3805110"/>
            <a:ext cx="8828014" cy="15163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1500" b="1" dirty="0">
                <a:solidFill>
                  <a:schemeClr val="bg1"/>
                </a:solidFill>
                <a:latin typeface="叶根友毛笔行书2.01版" panose="02010601030101010101" pitchFamily="2" charset="-122"/>
                <a:ea typeface="叶根友毛笔行书2.01版" panose="02010601030101010101" pitchFamily="2" charset="-122"/>
              </a:rPr>
              <a:t>函</a:t>
            </a:r>
            <a:r>
              <a:rPr lang="zh-CN" altLang="en-US" sz="8000" dirty="0">
                <a:solidFill>
                  <a:schemeClr val="bg1">
                    <a:lumMod val="50000"/>
                  </a:schemeClr>
                </a:solidFill>
                <a:latin typeface="叶根友毛笔行书2.01版" panose="02010601030101010101" pitchFamily="2" charset="-122"/>
                <a:ea typeface="叶根友毛笔行书2.01版" panose="02010601030101010101" pitchFamily="2" charset="-122"/>
              </a:rPr>
              <a:t>数</a:t>
            </a:r>
            <a:endParaRPr lang="en-US" sz="11500" dirty="0">
              <a:solidFill>
                <a:schemeClr val="bg1">
                  <a:lumMod val="50000"/>
                </a:schemeClr>
              </a:solidFill>
              <a:latin typeface="叶根友毛笔行书2.01版" panose="02010601030101010101" pitchFamily="2" charset="-122"/>
              <a:ea typeface="叶根友毛笔行书2.01版" panose="02010601030101010101" pitchFamily="2" charset="-122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E73D2EF-D1F1-4432-BD30-CB4F6176F0BA}"/>
              </a:ext>
            </a:extLst>
          </p:cNvPr>
          <p:cNvCxnSpPr>
            <a:cxnSpLocks/>
          </p:cNvCxnSpPr>
          <p:nvPr/>
        </p:nvCxnSpPr>
        <p:spPr>
          <a:xfrm>
            <a:off x="3854157" y="3805110"/>
            <a:ext cx="0" cy="147254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6ADA3BA-A9B8-4494-96E9-529DCC4E82E2}"/>
              </a:ext>
            </a:extLst>
          </p:cNvPr>
          <p:cNvCxnSpPr>
            <a:cxnSpLocks/>
          </p:cNvCxnSpPr>
          <p:nvPr/>
        </p:nvCxnSpPr>
        <p:spPr>
          <a:xfrm>
            <a:off x="4932832" y="4129955"/>
            <a:ext cx="0" cy="64040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B16D048-427F-4060-8D06-707AC7391DEF}"/>
              </a:ext>
            </a:extLst>
          </p:cNvPr>
          <p:cNvCxnSpPr>
            <a:cxnSpLocks/>
          </p:cNvCxnSpPr>
          <p:nvPr/>
        </p:nvCxnSpPr>
        <p:spPr>
          <a:xfrm flipV="1">
            <a:off x="4068073" y="4129955"/>
            <a:ext cx="736108" cy="24889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83B7D73-D4A5-4F12-91BF-B176E916B9D5}"/>
              </a:ext>
            </a:extLst>
          </p:cNvPr>
          <p:cNvCxnSpPr>
            <a:cxnSpLocks/>
          </p:cNvCxnSpPr>
          <p:nvPr/>
        </p:nvCxnSpPr>
        <p:spPr>
          <a:xfrm flipH="1" flipV="1">
            <a:off x="3949158" y="4672514"/>
            <a:ext cx="855023" cy="19569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BFA5D9A6-87BA-4CDA-BFCE-3AA833C30825}"/>
              </a:ext>
            </a:extLst>
          </p:cNvPr>
          <p:cNvCxnSpPr>
            <a:cxnSpLocks/>
          </p:cNvCxnSpPr>
          <p:nvPr/>
        </p:nvCxnSpPr>
        <p:spPr>
          <a:xfrm>
            <a:off x="6011507" y="4129955"/>
            <a:ext cx="0" cy="640404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85B8FE2F-4304-43C0-BFC2-E09B22F34F6F}"/>
              </a:ext>
            </a:extLst>
          </p:cNvPr>
          <p:cNvCxnSpPr>
            <a:cxnSpLocks/>
          </p:cNvCxnSpPr>
          <p:nvPr/>
        </p:nvCxnSpPr>
        <p:spPr>
          <a:xfrm flipV="1">
            <a:off x="5146748" y="4129955"/>
            <a:ext cx="736108" cy="24889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42674577-F875-4350-85B8-B85DBD3599F5}"/>
              </a:ext>
            </a:extLst>
          </p:cNvPr>
          <p:cNvCxnSpPr>
            <a:cxnSpLocks/>
          </p:cNvCxnSpPr>
          <p:nvPr/>
        </p:nvCxnSpPr>
        <p:spPr>
          <a:xfrm flipH="1" flipV="1">
            <a:off x="5027833" y="4672514"/>
            <a:ext cx="855023" cy="19569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FF6CDB40-CB95-4199-96BC-EF16FA19F0B8}"/>
              </a:ext>
            </a:extLst>
          </p:cNvPr>
          <p:cNvCxnSpPr>
            <a:cxnSpLocks/>
          </p:cNvCxnSpPr>
          <p:nvPr/>
        </p:nvCxnSpPr>
        <p:spPr>
          <a:xfrm>
            <a:off x="7211047" y="4066653"/>
            <a:ext cx="0" cy="64040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FEC1B214-A92C-44DD-9051-72968535BC4D}"/>
              </a:ext>
            </a:extLst>
          </p:cNvPr>
          <p:cNvCxnSpPr>
            <a:cxnSpLocks/>
          </p:cNvCxnSpPr>
          <p:nvPr/>
        </p:nvCxnSpPr>
        <p:spPr>
          <a:xfrm flipV="1">
            <a:off x="6346288" y="4066653"/>
            <a:ext cx="736108" cy="24889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7AA2FED7-FB8F-4FB7-BA56-DB44CA88F65C}"/>
              </a:ext>
            </a:extLst>
          </p:cNvPr>
          <p:cNvCxnSpPr>
            <a:cxnSpLocks/>
          </p:cNvCxnSpPr>
          <p:nvPr/>
        </p:nvCxnSpPr>
        <p:spPr>
          <a:xfrm flipH="1" flipV="1">
            <a:off x="6227373" y="4609212"/>
            <a:ext cx="855023" cy="19569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8B26ECA2-38E7-4299-9A93-7F7251C39A6D}"/>
              </a:ext>
            </a:extLst>
          </p:cNvPr>
          <p:cNvCxnSpPr>
            <a:cxnSpLocks/>
          </p:cNvCxnSpPr>
          <p:nvPr/>
        </p:nvCxnSpPr>
        <p:spPr>
          <a:xfrm>
            <a:off x="8410587" y="4108359"/>
            <a:ext cx="0" cy="640404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AE7F2C1B-F282-4F52-B779-6373ACD5A3DF}"/>
              </a:ext>
            </a:extLst>
          </p:cNvPr>
          <p:cNvCxnSpPr>
            <a:cxnSpLocks/>
          </p:cNvCxnSpPr>
          <p:nvPr/>
        </p:nvCxnSpPr>
        <p:spPr>
          <a:xfrm flipV="1">
            <a:off x="7545828" y="4108359"/>
            <a:ext cx="736108" cy="24889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F35138D2-9EF4-47E9-A6AA-33C7661764B7}"/>
              </a:ext>
            </a:extLst>
          </p:cNvPr>
          <p:cNvCxnSpPr>
            <a:cxnSpLocks/>
          </p:cNvCxnSpPr>
          <p:nvPr/>
        </p:nvCxnSpPr>
        <p:spPr>
          <a:xfrm flipH="1" flipV="1">
            <a:off x="7426913" y="4650918"/>
            <a:ext cx="855023" cy="19569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timgsa.baidu.com/timg?image&amp;quality=80&amp;size=b9999_10000&amp;sec=1530821314443&amp;di=7a19d2b96a34477ed9d162071eb2b0b1&amp;imgtype=0&amp;src=http%3A%2F%2Fimg3.duitang.com%2Fuploads%2Fitem%2F201509%2F20%2F20150920102752_QL54B.thumb.700_0.jpeg">
            <a:extLst>
              <a:ext uri="{FF2B5EF4-FFF2-40B4-BE49-F238E27FC236}">
                <a16:creationId xmlns:a16="http://schemas.microsoft.com/office/drawing/2014/main" id="{ED5A690C-F050-4C32-A709-22889E32A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714" y1="42258" x2="57000" y2="41532"/>
                      </a14:backgroundRemoval>
                    </a14:imgEffect>
                    <a14:imgEffect>
                      <a14:artisticPaintStrok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021" y="2457587"/>
            <a:ext cx="2225558" cy="394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127761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BC7585-30A2-464A-8318-41A4EBD55FBC}"/>
              </a:ext>
            </a:extLst>
          </p:cNvPr>
          <p:cNvSpPr/>
          <p:nvPr/>
        </p:nvSpPr>
        <p:spPr>
          <a:xfrm flipV="1">
            <a:off x="0" y="6115574"/>
            <a:ext cx="12192001" cy="7424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646BC30F-6014-45E9-A5B4-3C916592887B}"/>
              </a:ext>
            </a:extLst>
          </p:cNvPr>
          <p:cNvSpPr txBox="1">
            <a:spLocks/>
          </p:cNvSpPr>
          <p:nvPr/>
        </p:nvSpPr>
        <p:spPr>
          <a:xfrm>
            <a:off x="2834979" y="6257670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>
                <a:solidFill>
                  <a:schemeClr val="bg1"/>
                </a:solidFill>
              </a:rPr>
              <a:t>高级语言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timgsa.baidu.com/timg?image&amp;quality=80&amp;size=b9999_10000&amp;sec=1530821314443&amp;di=7a19d2b96a34477ed9d162071eb2b0b1&amp;imgtype=0&amp;src=http%3A%2F%2Fimg3.duitang.com%2Fuploads%2Fitem%2F201509%2F20%2F20150920102752_QL54B.thumb.700_0.jpeg">
            <a:extLst>
              <a:ext uri="{FF2B5EF4-FFF2-40B4-BE49-F238E27FC236}">
                <a16:creationId xmlns:a16="http://schemas.microsoft.com/office/drawing/2014/main" id="{ED5A690C-F050-4C32-A709-22889E32A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714" y1="42258" x2="57000" y2="41532"/>
                      </a14:backgroundRemoval>
                    </a14:imgEffect>
                    <a14:imgEffect>
                      <a14:artisticPaintStrok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021" y="2457587"/>
            <a:ext cx="2225558" cy="394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5F05511-31EF-4F44-8206-F179221C8961}"/>
              </a:ext>
            </a:extLst>
          </p:cNvPr>
          <p:cNvSpPr/>
          <p:nvPr/>
        </p:nvSpPr>
        <p:spPr>
          <a:xfrm flipV="1">
            <a:off x="0" y="1"/>
            <a:ext cx="12192001" cy="26321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副标题 2">
            <a:extLst>
              <a:ext uri="{FF2B5EF4-FFF2-40B4-BE49-F238E27FC236}">
                <a16:creationId xmlns:a16="http://schemas.microsoft.com/office/drawing/2014/main" id="{BC4B752A-0917-4B25-8D05-9A6934ED95CE}"/>
              </a:ext>
            </a:extLst>
          </p:cNvPr>
          <p:cNvSpPr txBox="1">
            <a:spLocks/>
          </p:cNvSpPr>
          <p:nvPr/>
        </p:nvSpPr>
        <p:spPr>
          <a:xfrm>
            <a:off x="2224010" y="3054896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/>
              <a:t>Wait…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副标题 2">
                <a:extLst>
                  <a:ext uri="{FF2B5EF4-FFF2-40B4-BE49-F238E27FC236}">
                    <a16:creationId xmlns:a16="http://schemas.microsoft.com/office/drawing/2014/main" id="{EC60FD14-AE19-4400-98A2-3E3C11BCB4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2727" y="4199430"/>
                <a:ext cx="8828014" cy="45823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“complete”!</a:t>
                </a:r>
              </a:p>
              <a:p>
                <a:pPr marL="0" indent="0">
                  <a:buNone/>
                </a:pPr>
                <a:r>
                  <a:rPr lang="en-US" dirty="0"/>
                  <a:t>		M=(S,ℇ,Γ,δ,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,b,F)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3" name="副标题 2">
                <a:extLst>
                  <a:ext uri="{FF2B5EF4-FFF2-40B4-BE49-F238E27FC236}">
                    <a16:creationId xmlns:a16="http://schemas.microsoft.com/office/drawing/2014/main" id="{EC60FD14-AE19-4400-98A2-3E3C11BCB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27" y="4199430"/>
                <a:ext cx="8828014" cy="458234"/>
              </a:xfrm>
              <a:prstGeom prst="rect">
                <a:avLst/>
              </a:prstGeom>
              <a:blipFill>
                <a:blip r:embed="rId5"/>
                <a:stretch>
                  <a:fillRect l="-1381" t="-25333" b="-1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35362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BC7585-30A2-464A-8318-41A4EBD55FBC}"/>
              </a:ext>
            </a:extLst>
          </p:cNvPr>
          <p:cNvSpPr/>
          <p:nvPr/>
        </p:nvSpPr>
        <p:spPr>
          <a:xfrm flipV="1">
            <a:off x="9840741" y="6127667"/>
            <a:ext cx="2351260" cy="730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646BC30F-6014-45E9-A5B4-3C916592887B}"/>
              </a:ext>
            </a:extLst>
          </p:cNvPr>
          <p:cNvSpPr txBox="1">
            <a:spLocks/>
          </p:cNvSpPr>
          <p:nvPr/>
        </p:nvSpPr>
        <p:spPr>
          <a:xfrm>
            <a:off x="2834979" y="6257670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>
                <a:solidFill>
                  <a:schemeClr val="bg1"/>
                </a:solidFill>
              </a:rPr>
              <a:t>汇编语言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副标题 2">
            <a:extLst>
              <a:ext uri="{FF2B5EF4-FFF2-40B4-BE49-F238E27FC236}">
                <a16:creationId xmlns:a16="http://schemas.microsoft.com/office/drawing/2014/main" id="{EC60FD14-AE19-4400-98A2-3E3C11BCB4F5}"/>
              </a:ext>
            </a:extLst>
          </p:cNvPr>
          <p:cNvSpPr txBox="1">
            <a:spLocks/>
          </p:cNvSpPr>
          <p:nvPr/>
        </p:nvSpPr>
        <p:spPr>
          <a:xfrm>
            <a:off x="1012727" y="4199430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“complete”!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22F435-2BE3-4273-99BE-8BD050B6E92B}"/>
              </a:ext>
            </a:extLst>
          </p:cNvPr>
          <p:cNvSpPr/>
          <p:nvPr/>
        </p:nvSpPr>
        <p:spPr>
          <a:xfrm flipV="1">
            <a:off x="9840740" y="5985576"/>
            <a:ext cx="2351260" cy="77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EC696B01-4CCB-4E98-B9F8-5FC850C24391}"/>
              </a:ext>
            </a:extLst>
          </p:cNvPr>
          <p:cNvSpPr txBox="1">
            <a:spLocks/>
          </p:cNvSpPr>
          <p:nvPr/>
        </p:nvSpPr>
        <p:spPr>
          <a:xfrm>
            <a:off x="3587216" y="3119920"/>
            <a:ext cx="2933432" cy="23377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buNone/>
            </a:pPr>
            <a:r>
              <a:rPr lang="en-US" altLang="zh-CN" sz="1800" dirty="0"/>
              <a:t>#include &lt;</a:t>
            </a:r>
            <a:r>
              <a:rPr lang="en-US" altLang="zh-CN" sz="1800" dirty="0" err="1"/>
              <a:t>stdio.h</a:t>
            </a:r>
            <a:r>
              <a:rPr lang="en-US" altLang="zh-CN" sz="1800" dirty="0"/>
              <a:t>&gt;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1800" dirty="0"/>
              <a:t>int main()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1800" dirty="0"/>
              <a:t>{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1800" dirty="0"/>
              <a:t>  printf("Hello, World! \n");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1800" dirty="0"/>
              <a:t>  return 0;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1800" dirty="0"/>
              <a:t>}</a:t>
            </a:r>
            <a:endParaRPr lang="en-US" sz="1800" dirty="0"/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46256CCD-A3C9-4ABE-9DA6-30BC8F3EE9F4}"/>
              </a:ext>
            </a:extLst>
          </p:cNvPr>
          <p:cNvSpPr txBox="1">
            <a:spLocks/>
          </p:cNvSpPr>
          <p:nvPr/>
        </p:nvSpPr>
        <p:spPr>
          <a:xfrm>
            <a:off x="6619148" y="1912026"/>
            <a:ext cx="9120250" cy="38156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700"/>
              </a:lnSpc>
              <a:buNone/>
            </a:pPr>
            <a:r>
              <a:rPr lang="en-US" altLang="zh-CN" sz="1200" dirty="0" err="1">
                <a:latin typeface="OCR A Std" panose="020F0609000104060307" pitchFamily="49" charset="0"/>
              </a:rPr>
              <a:t>puts@plt</a:t>
            </a:r>
            <a:r>
              <a:rPr lang="en-US" altLang="zh-CN" sz="1200" dirty="0">
                <a:latin typeface="OCR A Std" panose="020F0609000104060307" pitchFamily="49" charset="0"/>
              </a:rPr>
              <a:t>: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jmp</a:t>
            </a:r>
            <a:r>
              <a:rPr lang="en-US" altLang="zh-CN" sz="1200" dirty="0">
                <a:latin typeface="OCR A Std" panose="020F0609000104060307" pitchFamily="49" charset="0"/>
              </a:rPr>
              <a:t>    QWORD PTR [rip+0x200bf2]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push   0x0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jmp</a:t>
            </a:r>
            <a:r>
              <a:rPr lang="en-US" altLang="zh-CN" sz="1200" dirty="0">
                <a:latin typeface="OCR A Std" panose="020F0609000104060307" pitchFamily="49" charset="0"/>
              </a:rPr>
              <a:t>    400410 &lt;.</a:t>
            </a:r>
            <a:r>
              <a:rPr lang="en-US" altLang="zh-CN" sz="1200" dirty="0" err="1">
                <a:latin typeface="OCR A Std" panose="020F0609000104060307" pitchFamily="49" charset="0"/>
              </a:rPr>
              <a:t>plt</a:t>
            </a:r>
            <a:r>
              <a:rPr lang="en-US" altLang="zh-CN" sz="1200" dirty="0">
                <a:latin typeface="OCR A Std" panose="020F0609000104060307" pitchFamily="49" charset="0"/>
              </a:rPr>
              <a:t>&gt;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_</a:t>
            </a:r>
            <a:r>
              <a:rPr lang="en-US" altLang="zh-CN" sz="1200" dirty="0" err="1">
                <a:latin typeface="OCR A Std" panose="020F0609000104060307" pitchFamily="49" charset="0"/>
              </a:rPr>
              <a:t>dl_relocate_static_pie</a:t>
            </a:r>
            <a:r>
              <a:rPr lang="en-US" altLang="zh-CN" sz="1200" dirty="0">
                <a:latin typeface="OCR A Std" panose="020F0609000104060307" pitchFamily="49" charset="0"/>
              </a:rPr>
              <a:t>: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repz</a:t>
            </a:r>
            <a:r>
              <a:rPr lang="en-US" altLang="zh-CN" sz="1200" dirty="0">
                <a:latin typeface="OCR A Std" panose="020F0609000104060307" pitchFamily="49" charset="0"/>
              </a:rPr>
              <a:t> ret 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nop</a:t>
            </a:r>
            <a:r>
              <a:rPr lang="en-US" altLang="zh-CN" sz="1200" dirty="0">
                <a:latin typeface="OCR A Std" panose="020F0609000104060307" pitchFamily="49" charset="0"/>
              </a:rPr>
              <a:t>    WORD PTR cs:[</a:t>
            </a:r>
            <a:r>
              <a:rPr lang="en-US" altLang="zh-CN" sz="1200" dirty="0" err="1">
                <a:latin typeface="OCR A Std" panose="020F0609000104060307" pitchFamily="49" charset="0"/>
              </a:rPr>
              <a:t>rax+rax</a:t>
            </a:r>
            <a:r>
              <a:rPr lang="en-US" altLang="zh-CN" sz="1200" dirty="0">
                <a:latin typeface="OCR A Std" panose="020F0609000104060307" pitchFamily="49" charset="0"/>
              </a:rPr>
              <a:t>*1+0x0]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nop</a:t>
            </a:r>
            <a:r>
              <a:rPr lang="en-US" altLang="zh-CN" sz="1200" dirty="0">
                <a:latin typeface="OCR A Std" panose="020F0609000104060307" pitchFamily="49" charset="0"/>
              </a:rPr>
              <a:t>    DWORD PTR [rax+0x0]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main: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push   </a:t>
            </a:r>
            <a:r>
              <a:rPr lang="en-US" altLang="zh-CN" sz="1200" dirty="0" err="1">
                <a:latin typeface="OCR A Std" panose="020F0609000104060307" pitchFamily="49" charset="0"/>
              </a:rPr>
              <a:t>rbp</a:t>
            </a:r>
            <a:endParaRPr lang="en-US" altLang="zh-CN" sz="1200" dirty="0">
              <a:latin typeface="OCR A Std" panose="020F0609000104060307" pitchFamily="49" charset="0"/>
            </a:endParaRP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mov    </a:t>
            </a:r>
            <a:r>
              <a:rPr lang="en-US" altLang="zh-CN" sz="1200" dirty="0" err="1">
                <a:latin typeface="OCR A Std" panose="020F0609000104060307" pitchFamily="49" charset="0"/>
              </a:rPr>
              <a:t>rbp,rsp</a:t>
            </a:r>
            <a:endParaRPr lang="en-US" altLang="zh-CN" sz="1200" dirty="0">
              <a:latin typeface="OCR A Std" panose="020F0609000104060307" pitchFamily="49" charset="0"/>
            </a:endParaRP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mov    edi,0x4005b4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call   400420 &lt;</a:t>
            </a:r>
            <a:r>
              <a:rPr lang="en-US" altLang="zh-CN" sz="1200" dirty="0" err="1">
                <a:latin typeface="OCR A Std" panose="020F0609000104060307" pitchFamily="49" charset="0"/>
              </a:rPr>
              <a:t>puts@plt</a:t>
            </a:r>
            <a:r>
              <a:rPr lang="en-US" altLang="zh-CN" sz="1200" dirty="0">
                <a:latin typeface="OCR A Std" panose="020F0609000104060307" pitchFamily="49" charset="0"/>
              </a:rPr>
              <a:t>&gt;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mov    eax,0x0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pop    </a:t>
            </a:r>
            <a:r>
              <a:rPr lang="en-US" altLang="zh-CN" sz="1200" dirty="0" err="1">
                <a:latin typeface="OCR A Std" panose="020F0609000104060307" pitchFamily="49" charset="0"/>
              </a:rPr>
              <a:t>rbp</a:t>
            </a:r>
            <a:endParaRPr lang="en-US" altLang="zh-CN" sz="1200" dirty="0">
              <a:latin typeface="OCR A Std" panose="020F0609000104060307" pitchFamily="49" charset="0"/>
            </a:endParaRP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ret    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nop</a:t>
            </a:r>
            <a:r>
              <a:rPr lang="en-US" altLang="zh-CN" sz="1200" dirty="0">
                <a:latin typeface="OCR A Std" panose="020F0609000104060307" pitchFamily="49" charset="0"/>
              </a:rPr>
              <a:t>    WORD PTR [</a:t>
            </a:r>
            <a:r>
              <a:rPr lang="en-US" altLang="zh-CN" sz="1200" dirty="0" err="1">
                <a:latin typeface="OCR A Std" panose="020F0609000104060307" pitchFamily="49" charset="0"/>
              </a:rPr>
              <a:t>rax+rax</a:t>
            </a:r>
            <a:r>
              <a:rPr lang="en-US" altLang="zh-CN" sz="1200" dirty="0">
                <a:latin typeface="OCR A Std" panose="020F0609000104060307" pitchFamily="49" charset="0"/>
              </a:rPr>
              <a:t>*1+0x0]</a:t>
            </a:r>
            <a:endParaRPr lang="en-US" sz="1200" dirty="0">
              <a:latin typeface="OCR A Std" panose="020F0609000104060307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614684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BC7585-30A2-464A-8318-41A4EBD55FBC}"/>
              </a:ext>
            </a:extLst>
          </p:cNvPr>
          <p:cNvSpPr/>
          <p:nvPr/>
        </p:nvSpPr>
        <p:spPr>
          <a:xfrm flipV="1">
            <a:off x="9840741" y="6127667"/>
            <a:ext cx="2351260" cy="730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646BC30F-6014-45E9-A5B4-3C916592887B}"/>
              </a:ext>
            </a:extLst>
          </p:cNvPr>
          <p:cNvSpPr txBox="1">
            <a:spLocks/>
          </p:cNvSpPr>
          <p:nvPr/>
        </p:nvSpPr>
        <p:spPr>
          <a:xfrm>
            <a:off x="2834979" y="6257670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>
                <a:solidFill>
                  <a:schemeClr val="bg1"/>
                </a:solidFill>
              </a:rPr>
              <a:t>汇编语言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22F435-2BE3-4273-99BE-8BD050B6E92B}"/>
              </a:ext>
            </a:extLst>
          </p:cNvPr>
          <p:cNvSpPr/>
          <p:nvPr/>
        </p:nvSpPr>
        <p:spPr>
          <a:xfrm flipV="1">
            <a:off x="9840740" y="5985576"/>
            <a:ext cx="2351260" cy="77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68177F-10B7-4622-B3E5-34A8051EDAA3}"/>
              </a:ext>
            </a:extLst>
          </p:cNvPr>
          <p:cNvSpPr/>
          <p:nvPr/>
        </p:nvSpPr>
        <p:spPr>
          <a:xfrm flipV="1">
            <a:off x="0" y="-22152"/>
            <a:ext cx="12192001" cy="2654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30CDC1F6-D07D-4CB7-ABC4-54028570A8A3}"/>
              </a:ext>
            </a:extLst>
          </p:cNvPr>
          <p:cNvSpPr txBox="1">
            <a:spLocks/>
          </p:cNvSpPr>
          <p:nvPr/>
        </p:nvSpPr>
        <p:spPr>
          <a:xfrm>
            <a:off x="3031532" y="2888642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dirty="0"/>
              <a:t>Control Flow/Variables/</a:t>
            </a:r>
            <a:r>
              <a:rPr lang="en-US" altLang="zh-CN" strike="sngStrike" dirty="0"/>
              <a:t>Array</a:t>
            </a:r>
            <a:endParaRPr lang="en-US" strike="sngStrike" dirty="0"/>
          </a:p>
        </p:txBody>
      </p:sp>
      <p:sp>
        <p:nvSpPr>
          <p:cNvPr id="14" name="副标题 2">
            <a:extLst>
              <a:ext uri="{FF2B5EF4-FFF2-40B4-BE49-F238E27FC236}">
                <a16:creationId xmlns:a16="http://schemas.microsoft.com/office/drawing/2014/main" id="{4F74ED9E-8AA0-46DE-817A-8EDA6C2257FF}"/>
              </a:ext>
            </a:extLst>
          </p:cNvPr>
          <p:cNvSpPr txBox="1">
            <a:spLocks/>
          </p:cNvSpPr>
          <p:nvPr/>
        </p:nvSpPr>
        <p:spPr>
          <a:xfrm>
            <a:off x="2542743" y="2900264"/>
            <a:ext cx="9120250" cy="38156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700"/>
              </a:lnSpc>
              <a:buNone/>
            </a:pPr>
            <a:r>
              <a:rPr lang="en-US" altLang="zh-CN" sz="1200" dirty="0" err="1">
                <a:latin typeface="OCR A Std" panose="020F0609000104060307" pitchFamily="49" charset="0"/>
              </a:rPr>
              <a:t>puts@plt</a:t>
            </a:r>
            <a:r>
              <a:rPr lang="en-US" altLang="zh-CN" sz="1200" dirty="0">
                <a:latin typeface="OCR A Std" panose="020F0609000104060307" pitchFamily="49" charset="0"/>
              </a:rPr>
              <a:t>: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jmp</a:t>
            </a:r>
            <a:r>
              <a:rPr lang="en-US" altLang="zh-CN" sz="1200" dirty="0">
                <a:latin typeface="OCR A Std" panose="020F0609000104060307" pitchFamily="49" charset="0"/>
              </a:rPr>
              <a:t>    QWORD PTR [rip+0x200bf2]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push   0x0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jmp</a:t>
            </a:r>
            <a:r>
              <a:rPr lang="en-US" altLang="zh-CN" sz="1200" dirty="0">
                <a:latin typeface="OCR A Std" panose="020F0609000104060307" pitchFamily="49" charset="0"/>
              </a:rPr>
              <a:t>    400410 &lt;.</a:t>
            </a:r>
            <a:r>
              <a:rPr lang="en-US" altLang="zh-CN" sz="1200" dirty="0" err="1">
                <a:latin typeface="OCR A Std" panose="020F0609000104060307" pitchFamily="49" charset="0"/>
              </a:rPr>
              <a:t>plt</a:t>
            </a:r>
            <a:r>
              <a:rPr lang="en-US" altLang="zh-CN" sz="1200" dirty="0">
                <a:latin typeface="OCR A Std" panose="020F0609000104060307" pitchFamily="49" charset="0"/>
              </a:rPr>
              <a:t>&gt;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_</a:t>
            </a:r>
            <a:r>
              <a:rPr lang="en-US" altLang="zh-CN" sz="1200" dirty="0" err="1">
                <a:latin typeface="OCR A Std" panose="020F0609000104060307" pitchFamily="49" charset="0"/>
              </a:rPr>
              <a:t>dl_relocate_static_pie</a:t>
            </a:r>
            <a:r>
              <a:rPr lang="en-US" altLang="zh-CN" sz="1200" dirty="0">
                <a:latin typeface="OCR A Std" panose="020F0609000104060307" pitchFamily="49" charset="0"/>
              </a:rPr>
              <a:t>: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repz</a:t>
            </a:r>
            <a:r>
              <a:rPr lang="en-US" altLang="zh-CN" sz="1200" dirty="0">
                <a:latin typeface="OCR A Std" panose="020F0609000104060307" pitchFamily="49" charset="0"/>
              </a:rPr>
              <a:t> ret 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nop</a:t>
            </a:r>
            <a:r>
              <a:rPr lang="en-US" altLang="zh-CN" sz="1200" dirty="0">
                <a:latin typeface="OCR A Std" panose="020F0609000104060307" pitchFamily="49" charset="0"/>
              </a:rPr>
              <a:t>    WORD PTR cs:[</a:t>
            </a:r>
            <a:r>
              <a:rPr lang="en-US" altLang="zh-CN" sz="1200" dirty="0" err="1">
                <a:latin typeface="OCR A Std" panose="020F0609000104060307" pitchFamily="49" charset="0"/>
              </a:rPr>
              <a:t>rax+rax</a:t>
            </a:r>
            <a:r>
              <a:rPr lang="en-US" altLang="zh-CN" sz="1200" dirty="0">
                <a:latin typeface="OCR A Std" panose="020F0609000104060307" pitchFamily="49" charset="0"/>
              </a:rPr>
              <a:t>*1+0x0]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nop</a:t>
            </a:r>
            <a:r>
              <a:rPr lang="en-US" altLang="zh-CN" sz="1200" dirty="0">
                <a:latin typeface="OCR A Std" panose="020F0609000104060307" pitchFamily="49" charset="0"/>
              </a:rPr>
              <a:t>    DWORD PTR [rax+0x0]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main: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push   </a:t>
            </a:r>
            <a:r>
              <a:rPr lang="en-US" altLang="zh-CN" sz="1200" dirty="0" err="1">
                <a:latin typeface="OCR A Std" panose="020F0609000104060307" pitchFamily="49" charset="0"/>
              </a:rPr>
              <a:t>rbp</a:t>
            </a:r>
            <a:endParaRPr lang="en-US" altLang="zh-CN" sz="1200" dirty="0">
              <a:latin typeface="OCR A Std" panose="020F0609000104060307" pitchFamily="49" charset="0"/>
            </a:endParaRP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mov    </a:t>
            </a:r>
            <a:r>
              <a:rPr lang="en-US" altLang="zh-CN" sz="1200" dirty="0" err="1">
                <a:latin typeface="OCR A Std" panose="020F0609000104060307" pitchFamily="49" charset="0"/>
              </a:rPr>
              <a:t>rbp,rsp</a:t>
            </a:r>
            <a:endParaRPr lang="en-US" altLang="zh-CN" sz="1200" dirty="0">
              <a:latin typeface="OCR A Std" panose="020F0609000104060307" pitchFamily="49" charset="0"/>
            </a:endParaRP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mov    edi,0x4005b4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call   400420 &lt;</a:t>
            </a:r>
            <a:r>
              <a:rPr lang="en-US" altLang="zh-CN" sz="1200" dirty="0" err="1">
                <a:latin typeface="OCR A Std" panose="020F0609000104060307" pitchFamily="49" charset="0"/>
              </a:rPr>
              <a:t>puts@plt</a:t>
            </a:r>
            <a:r>
              <a:rPr lang="en-US" altLang="zh-CN" sz="1200" dirty="0">
                <a:latin typeface="OCR A Std" panose="020F0609000104060307" pitchFamily="49" charset="0"/>
              </a:rPr>
              <a:t>&gt;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mov    eax,0x0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pop    </a:t>
            </a:r>
            <a:r>
              <a:rPr lang="en-US" altLang="zh-CN" sz="1200" dirty="0" err="1">
                <a:latin typeface="OCR A Std" panose="020F0609000104060307" pitchFamily="49" charset="0"/>
              </a:rPr>
              <a:t>rbp</a:t>
            </a:r>
            <a:endParaRPr lang="en-US" altLang="zh-CN" sz="1200" dirty="0">
              <a:latin typeface="OCR A Std" panose="020F0609000104060307" pitchFamily="49" charset="0"/>
            </a:endParaRP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ret    </a:t>
            </a:r>
          </a:p>
          <a:p>
            <a:pPr marL="0" indent="0">
              <a:lnSpc>
                <a:spcPts val="700"/>
              </a:lnSpc>
              <a:buNone/>
            </a:pPr>
            <a:r>
              <a:rPr lang="en-US" altLang="zh-CN" sz="1200" dirty="0">
                <a:latin typeface="OCR A Std" panose="020F0609000104060307" pitchFamily="49" charset="0"/>
              </a:rPr>
              <a:t> </a:t>
            </a:r>
            <a:r>
              <a:rPr lang="en-US" altLang="zh-CN" sz="1200" dirty="0" err="1">
                <a:latin typeface="OCR A Std" panose="020F0609000104060307" pitchFamily="49" charset="0"/>
              </a:rPr>
              <a:t>nop</a:t>
            </a:r>
            <a:r>
              <a:rPr lang="en-US" altLang="zh-CN" sz="1200" dirty="0">
                <a:latin typeface="OCR A Std" panose="020F0609000104060307" pitchFamily="49" charset="0"/>
              </a:rPr>
              <a:t>    WORD PTR [</a:t>
            </a:r>
            <a:r>
              <a:rPr lang="en-US" altLang="zh-CN" sz="1200" dirty="0" err="1">
                <a:latin typeface="OCR A Std" panose="020F0609000104060307" pitchFamily="49" charset="0"/>
              </a:rPr>
              <a:t>rax+rax</a:t>
            </a:r>
            <a:r>
              <a:rPr lang="en-US" altLang="zh-CN" sz="1200" dirty="0">
                <a:latin typeface="OCR A Std" panose="020F0609000104060307" pitchFamily="49" charset="0"/>
              </a:rPr>
              <a:t>*1+0x0]</a:t>
            </a:r>
            <a:endParaRPr lang="en-US" sz="1200" dirty="0">
              <a:latin typeface="OCR A Std" panose="020F0609000104060307" pitchFamily="49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713FFF4F-7016-42AF-AF35-ADCF702442CA}"/>
              </a:ext>
            </a:extLst>
          </p:cNvPr>
          <p:cNvSpPr txBox="1">
            <a:spLocks/>
          </p:cNvSpPr>
          <p:nvPr/>
        </p:nvSpPr>
        <p:spPr>
          <a:xfrm>
            <a:off x="3031532" y="3335149"/>
            <a:ext cx="88280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dirty="0" err="1">
                <a:solidFill>
                  <a:schemeClr val="accent6"/>
                </a:solidFill>
              </a:rPr>
              <a:t>jmp</a:t>
            </a:r>
            <a:r>
              <a:rPr lang="en-US" altLang="zh-CN" dirty="0">
                <a:solidFill>
                  <a:schemeClr val="accent6"/>
                </a:solidFill>
              </a:rPr>
              <a:t> label/Register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chemeClr val="accent6"/>
                </a:solidFill>
              </a:rPr>
              <a:t>/</a:t>
            </a:r>
            <a:r>
              <a:rPr lang="en-US" altLang="zh-CN" strike="sngStrike" dirty="0">
                <a:solidFill>
                  <a:schemeClr val="bg1"/>
                </a:solidFill>
              </a:rPr>
              <a:t>Array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16" name="副标题 2">
            <a:extLst>
              <a:ext uri="{FF2B5EF4-FFF2-40B4-BE49-F238E27FC236}">
                <a16:creationId xmlns:a16="http://schemas.microsoft.com/office/drawing/2014/main" id="{5739B520-8469-4114-AF9B-ED00A1C862E0}"/>
              </a:ext>
            </a:extLst>
          </p:cNvPr>
          <p:cNvSpPr txBox="1">
            <a:spLocks/>
          </p:cNvSpPr>
          <p:nvPr/>
        </p:nvSpPr>
        <p:spPr>
          <a:xfrm>
            <a:off x="1377537" y="4466871"/>
            <a:ext cx="10547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dirty="0">
                <a:solidFill>
                  <a:schemeClr val="accent6"/>
                </a:solidFill>
              </a:rPr>
              <a:t>label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17" name="副标题 2">
            <a:extLst>
              <a:ext uri="{FF2B5EF4-FFF2-40B4-BE49-F238E27FC236}">
                <a16:creationId xmlns:a16="http://schemas.microsoft.com/office/drawing/2014/main" id="{F09E88CB-4663-453A-9AB6-17ED42698C7F}"/>
              </a:ext>
            </a:extLst>
          </p:cNvPr>
          <p:cNvSpPr txBox="1">
            <a:spLocks/>
          </p:cNvSpPr>
          <p:nvPr/>
        </p:nvSpPr>
        <p:spPr>
          <a:xfrm>
            <a:off x="3574473" y="4631517"/>
            <a:ext cx="1054714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chemeClr val="accent6"/>
                </a:solidFill>
              </a:rPr>
              <a:t>reg</a:t>
            </a:r>
          </a:p>
        </p:txBody>
      </p:sp>
      <p:sp>
        <p:nvSpPr>
          <p:cNvPr id="18" name="副标题 2">
            <a:extLst>
              <a:ext uri="{FF2B5EF4-FFF2-40B4-BE49-F238E27FC236}">
                <a16:creationId xmlns:a16="http://schemas.microsoft.com/office/drawing/2014/main" id="{958B1ED6-22F9-4BF3-93A4-828C312CD9CD}"/>
              </a:ext>
            </a:extLst>
          </p:cNvPr>
          <p:cNvSpPr txBox="1">
            <a:spLocks/>
          </p:cNvSpPr>
          <p:nvPr/>
        </p:nvSpPr>
        <p:spPr>
          <a:xfrm>
            <a:off x="4191989" y="5927885"/>
            <a:ext cx="2612571" cy="458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chemeClr val="accent6"/>
                </a:solidFill>
              </a:rPr>
              <a:t>address(ram)</a:t>
            </a:r>
          </a:p>
        </p:txBody>
      </p:sp>
    </p:spTree>
    <p:extLst>
      <p:ext uri="{BB962C8B-B14F-4D97-AF65-F5344CB8AC3E}">
        <p14:creationId xmlns:p14="http://schemas.microsoft.com/office/powerpoint/2010/main" val="693173511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1542</Words>
  <Application>Microsoft Office PowerPoint</Application>
  <PresentationFormat>宽屏</PresentationFormat>
  <Paragraphs>357</Paragraphs>
  <Slides>27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Cambria Math</vt:lpstr>
      <vt:lpstr>Wingdings 2</vt:lpstr>
      <vt:lpstr>Arial</vt:lpstr>
      <vt:lpstr>Calibri</vt:lpstr>
      <vt:lpstr>OCR A Std</vt:lpstr>
      <vt:lpstr>Tw Cen MT</vt:lpstr>
      <vt:lpstr>华文仿宋</vt:lpstr>
      <vt:lpstr>Wingdings</vt:lpstr>
      <vt:lpstr>Rockwell</vt:lpstr>
      <vt:lpstr>叶根友毛笔行书2.01版</vt:lpstr>
      <vt:lpstr>等线</vt:lpstr>
      <vt:lpstr>方正姚体</vt:lpstr>
      <vt:lpstr>Office 主题​​</vt:lpstr>
      <vt:lpstr>计算机工作原理漫谈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计算机工作原理漫谈</dc:title>
  <dc:creator>Round Little</dc:creator>
  <cp:lastModifiedBy>Round Little</cp:lastModifiedBy>
  <cp:revision>216</cp:revision>
  <dcterms:created xsi:type="dcterms:W3CDTF">2018-07-05T08:57:13Z</dcterms:created>
  <dcterms:modified xsi:type="dcterms:W3CDTF">2018-07-06T10:23:00Z</dcterms:modified>
</cp:coreProperties>
</file>